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84"/>
  </p:notesMasterIdLst>
  <p:sldIdLst>
    <p:sldId id="422" r:id="rId2"/>
    <p:sldId id="472" r:id="rId3"/>
    <p:sldId id="423" r:id="rId4"/>
    <p:sldId id="426" r:id="rId5"/>
    <p:sldId id="427" r:id="rId6"/>
    <p:sldId id="428" r:id="rId7"/>
    <p:sldId id="429" r:id="rId8"/>
    <p:sldId id="430" r:id="rId9"/>
    <p:sldId id="424" r:id="rId10"/>
    <p:sldId id="425" r:id="rId11"/>
    <p:sldId id="483" r:id="rId12"/>
    <p:sldId id="468" r:id="rId13"/>
    <p:sldId id="286" r:id="rId14"/>
    <p:sldId id="447" r:id="rId15"/>
    <p:sldId id="448" r:id="rId16"/>
    <p:sldId id="453" r:id="rId17"/>
    <p:sldId id="454" r:id="rId18"/>
    <p:sldId id="455" r:id="rId19"/>
    <p:sldId id="434" r:id="rId20"/>
    <p:sldId id="456" r:id="rId21"/>
    <p:sldId id="469" r:id="rId22"/>
    <p:sldId id="449" r:id="rId23"/>
    <p:sldId id="467" r:id="rId24"/>
    <p:sldId id="457" r:id="rId25"/>
    <p:sldId id="279" r:id="rId26"/>
    <p:sldId id="280" r:id="rId27"/>
    <p:sldId id="439" r:id="rId28"/>
    <p:sldId id="342" r:id="rId29"/>
    <p:sldId id="361" r:id="rId30"/>
    <p:sldId id="451" r:id="rId31"/>
    <p:sldId id="459" r:id="rId32"/>
    <p:sldId id="460" r:id="rId33"/>
    <p:sldId id="461" r:id="rId34"/>
    <p:sldId id="458" r:id="rId35"/>
    <p:sldId id="431" r:id="rId36"/>
    <p:sldId id="433" r:id="rId37"/>
    <p:sldId id="471" r:id="rId38"/>
    <p:sldId id="466" r:id="rId39"/>
    <p:sldId id="462" r:id="rId40"/>
    <p:sldId id="463" r:id="rId41"/>
    <p:sldId id="470" r:id="rId42"/>
    <p:sldId id="482" r:id="rId43"/>
    <p:sldId id="380" r:id="rId44"/>
    <p:sldId id="376" r:id="rId45"/>
    <p:sldId id="388" r:id="rId46"/>
    <p:sldId id="368" r:id="rId47"/>
    <p:sldId id="473" r:id="rId48"/>
    <p:sldId id="333" r:id="rId49"/>
    <p:sldId id="419" r:id="rId50"/>
    <p:sldId id="474" r:id="rId51"/>
    <p:sldId id="295" r:id="rId52"/>
    <p:sldId id="296" r:id="rId53"/>
    <p:sldId id="348" r:id="rId54"/>
    <p:sldId id="326" r:id="rId55"/>
    <p:sldId id="325" r:id="rId56"/>
    <p:sldId id="475" r:id="rId57"/>
    <p:sldId id="477" r:id="rId58"/>
    <p:sldId id="478" r:id="rId59"/>
    <p:sldId id="479" r:id="rId60"/>
    <p:sldId id="480" r:id="rId61"/>
    <p:sldId id="476" r:id="rId62"/>
    <p:sldId id="481" r:id="rId63"/>
    <p:sldId id="485" r:id="rId64"/>
    <p:sldId id="386" r:id="rId65"/>
    <p:sldId id="375" r:id="rId66"/>
    <p:sldId id="387" r:id="rId67"/>
    <p:sldId id="377" r:id="rId68"/>
    <p:sldId id="389" r:id="rId69"/>
    <p:sldId id="345" r:id="rId70"/>
    <p:sldId id="408" r:id="rId71"/>
    <p:sldId id="409" r:id="rId72"/>
    <p:sldId id="353" r:id="rId73"/>
    <p:sldId id="410" r:id="rId74"/>
    <p:sldId id="411" r:id="rId75"/>
    <p:sldId id="413" r:id="rId76"/>
    <p:sldId id="299" r:id="rId77"/>
    <p:sldId id="297" r:id="rId78"/>
    <p:sldId id="300" r:id="rId79"/>
    <p:sldId id="319" r:id="rId80"/>
    <p:sldId id="321" r:id="rId81"/>
    <p:sldId id="320" r:id="rId82"/>
    <p:sldId id="304" r:id="rId83"/>
  </p:sldIdLst>
  <p:sldSz cx="9144000" cy="6858000" type="screen4x3"/>
  <p:notesSz cx="6858000" cy="91440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Calibri" charset="0"/>
        <a:ea typeface="ＭＳ Ｐゴシック" charset="0"/>
        <a:cs typeface="ＭＳ Ｐゴシック" charset="0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Calibri" charset="0"/>
        <a:ea typeface="ＭＳ Ｐゴシック" charset="0"/>
        <a:cs typeface="ＭＳ Ｐゴシック" charset="0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Calibri" charset="0"/>
        <a:ea typeface="ＭＳ Ｐゴシック" charset="0"/>
        <a:cs typeface="ＭＳ Ｐゴシック" charset="0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Calibri" charset="0"/>
        <a:ea typeface="ＭＳ Ｐゴシック" charset="0"/>
        <a:cs typeface="ＭＳ Ｐゴシック" charset="0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bg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bg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bg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bg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BABC"/>
    <a:srgbClr val="C0E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56" y="-11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20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608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notesMaster" Target="notesMasters/notesMaster1.xml"/><Relationship Id="rId85" Type="http://schemas.openxmlformats.org/officeDocument/2006/relationships/printerSettings" Target="printerSettings/printerSettings1.bin"/><Relationship Id="rId86" Type="http://schemas.openxmlformats.org/officeDocument/2006/relationships/presProps" Target="presProps.xml"/><Relationship Id="rId87" Type="http://schemas.openxmlformats.org/officeDocument/2006/relationships/viewProps" Target="viewProps.xml"/><Relationship Id="rId88" Type="http://schemas.openxmlformats.org/officeDocument/2006/relationships/theme" Target="theme/theme1.xml"/><Relationship Id="rId8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9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0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2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3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4" name="Rectangle 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88775" cy="1248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6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5288" cy="4103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8575589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ＭＳ Ｐゴシック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1"/>
          <p:cNvSpPr txBox="1">
            <a:spLocks noChangeArrowheads="1"/>
          </p:cNvSpPr>
          <p:nvPr/>
        </p:nvSpPr>
        <p:spPr bwMode="auto">
          <a:xfrm>
            <a:off x="-11798300" y="-11796713"/>
            <a:ext cx="11791950" cy="12485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51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0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1"/>
          <p:cNvSpPr txBox="1">
            <a:spLocks noChangeArrowheads="1"/>
          </p:cNvSpPr>
          <p:nvPr/>
        </p:nvSpPr>
        <p:spPr bwMode="auto">
          <a:xfrm>
            <a:off x="-11798300" y="-11796713"/>
            <a:ext cx="11791950" cy="12485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89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0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1"/>
          <p:cNvSpPr txBox="1">
            <a:spLocks noChangeArrowheads="1"/>
          </p:cNvSpPr>
          <p:nvPr/>
        </p:nvSpPr>
        <p:spPr bwMode="auto">
          <a:xfrm>
            <a:off x="-11798300" y="-11796713"/>
            <a:ext cx="11791950" cy="12485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947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0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"/>
          <p:cNvSpPr txBox="1">
            <a:spLocks noChangeArrowheads="1"/>
          </p:cNvSpPr>
          <p:nvPr/>
        </p:nvSpPr>
        <p:spPr bwMode="auto">
          <a:xfrm>
            <a:off x="-11798300" y="-11796713"/>
            <a:ext cx="11795125" cy="1248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0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-11798300" y="-11796713"/>
            <a:ext cx="11795125" cy="1248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0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otes Placeholder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1"/>
          <p:cNvSpPr txBox="1">
            <a:spLocks noChangeArrowheads="1"/>
          </p:cNvSpPr>
          <p:nvPr/>
        </p:nvSpPr>
        <p:spPr bwMode="auto">
          <a:xfrm>
            <a:off x="-11798300" y="-11796713"/>
            <a:ext cx="11795125" cy="1248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0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1"/>
          <p:cNvSpPr txBox="1">
            <a:spLocks noChangeArrowheads="1"/>
          </p:cNvSpPr>
          <p:nvPr/>
        </p:nvSpPr>
        <p:spPr bwMode="auto">
          <a:xfrm>
            <a:off x="-11798300" y="-11796713"/>
            <a:ext cx="11795125" cy="1248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6875" cy="410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EBD1D-E639-AE47-978F-6A1CD5F26F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450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9FC2C-7F7F-3740-8C83-3D6264950C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37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1463" y="274638"/>
            <a:ext cx="2054225" cy="58404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1863" cy="58404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EEF41-2828-204F-A248-22C2D666F2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527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6425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7200" y="6356350"/>
            <a:ext cx="2130425" cy="361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FD061-BC2A-724A-B240-A5BDF2A96E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9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FBBE9-C2D8-2145-921E-4CDBB84D40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356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3E13F-3E71-B749-8B86-38ED52571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57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3838" cy="4514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38E5E-021E-6740-80A0-FDB549EDEC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346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2561B-8139-4242-A230-6B99FD5BF9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625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5B1FF-EF8D-A24E-953C-C54ACCA8E0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018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8E539-9C73-EC46-8BB6-997BC02E75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18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8C641-3E15-3F43-8F1E-ECD318BF8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37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02243-8307-DC45-8AD2-B168226C46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097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18488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8488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57200" y="6307138"/>
            <a:ext cx="21304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308725"/>
            <a:ext cx="2895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22488" cy="354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 Unicode MS" charset="0"/>
              </a:defRPr>
            </a:lvl1pPr>
          </a:lstStyle>
          <a:p>
            <a:pPr>
              <a:defRPr/>
            </a:pPr>
            <a:fld id="{55F8E700-6BC9-084E-98FD-26A75020E7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itchFamily="32" charset="0"/>
          <a:ea typeface="ＭＳ Ｐゴシック" charset="0"/>
          <a:cs typeface="Arial Unicode MS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itchFamily="32" charset="0"/>
          <a:ea typeface="ＭＳ Ｐゴシック" charset="0"/>
          <a:cs typeface="Arial Unicode MS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itchFamily="32" charset="0"/>
          <a:ea typeface="ＭＳ Ｐゴシック" charset="0"/>
          <a:cs typeface="Arial Unicode MS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pitchFamily="32" charset="0"/>
          <a:ea typeface="ＭＳ Ｐゴシック" charset="0"/>
          <a:cs typeface="Arial Unicode MS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 Unicode MS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 Unicode MS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 Unicode MS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cs typeface="Arial Unicode MS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Arial Unicode MS" charset="0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Arial Unicode MS" charset="0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Arial Unicode MS" charset="0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Arial Unicode MS" charset="0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g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7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8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8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emf"/><Relationship Id="rId5" Type="http://schemas.openxmlformats.org/officeDocument/2006/relationships/image" Target="../media/image6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9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3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0"/>
            <a:ext cx="9618663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55563" y="26988"/>
            <a:ext cx="6510337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FFFFCC"/>
                </a:solidFill>
                <a:cs typeface="Arial Unicode MS" charset="0"/>
              </a:rPr>
              <a:t>Exploring Distant Worlds with</a:t>
            </a:r>
            <a:br>
              <a:rPr lang="en-US" sz="4000" b="1">
                <a:solidFill>
                  <a:srgbClr val="FFFFCC"/>
                </a:solidFill>
                <a:cs typeface="Arial Unicode MS" charset="0"/>
              </a:rPr>
            </a:br>
            <a:r>
              <a:rPr lang="en-US" sz="4000" b="1">
                <a:solidFill>
                  <a:srgbClr val="FFFFCC"/>
                </a:solidFill>
                <a:cs typeface="Arial Unicode MS" charset="0"/>
              </a:rPr>
              <a:t>NASA’s Kepler Mission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52438" y="4176713"/>
            <a:ext cx="5267325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rgbClr val="FFFFCC"/>
                </a:solidFill>
                <a:cs typeface="Arial Unicode MS" charset="0"/>
              </a:rPr>
              <a:t>Jason H. Steffen</a:t>
            </a:r>
          </a:p>
          <a:p>
            <a:pPr algn="ctr" eaLnBrk="1" hangingPunct="1"/>
            <a:r>
              <a:rPr lang="en-US" sz="2000">
                <a:solidFill>
                  <a:srgbClr val="FFFFCC"/>
                </a:solidFill>
                <a:cs typeface="Arial Unicode MS" charset="0"/>
              </a:rPr>
              <a:t>Northwestern University</a:t>
            </a:r>
          </a:p>
          <a:p>
            <a:pPr algn="ctr" eaLnBrk="1" hangingPunct="1"/>
            <a:r>
              <a:rPr lang="en-US" sz="4000">
                <a:solidFill>
                  <a:srgbClr val="FFFFCC"/>
                </a:solidFill>
                <a:cs typeface="Arial Unicode MS" charset="0"/>
              </a:rPr>
              <a:t>Clark Planetarium</a:t>
            </a:r>
            <a:br>
              <a:rPr lang="en-US" sz="4000">
                <a:solidFill>
                  <a:srgbClr val="FFFFCC"/>
                </a:solidFill>
                <a:cs typeface="Arial Unicode MS" charset="0"/>
              </a:rPr>
            </a:br>
            <a:r>
              <a:rPr lang="en-US" sz="4000">
                <a:solidFill>
                  <a:srgbClr val="FFFFCC"/>
                </a:solidFill>
                <a:cs typeface="Arial Unicode MS" charset="0"/>
              </a:rPr>
              <a:t>August 15,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3657600" y="334963"/>
            <a:ext cx="170497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7650" name="Group 3"/>
          <p:cNvGrpSpPr>
            <a:grpSpLocks/>
          </p:cNvGrpSpPr>
          <p:nvPr/>
        </p:nvGrpSpPr>
        <p:grpSpPr bwMode="auto">
          <a:xfrm>
            <a:off x="5091113" y="1531938"/>
            <a:ext cx="3656012" cy="3656012"/>
            <a:chOff x="3207" y="965"/>
            <a:chExt cx="2303" cy="2303"/>
          </a:xfrm>
        </p:grpSpPr>
        <p:sp>
          <p:nvSpPr>
            <p:cNvPr id="27661" name="Freeform 4"/>
            <p:cNvSpPr>
              <a:spLocks noChangeArrowheads="1"/>
            </p:cNvSpPr>
            <p:nvPr/>
          </p:nvSpPr>
          <p:spPr bwMode="auto">
            <a:xfrm>
              <a:off x="3207" y="965"/>
              <a:ext cx="2304" cy="2304"/>
            </a:xfrm>
            <a:custGeom>
              <a:avLst/>
              <a:gdLst>
                <a:gd name="T0" fmla="*/ 0 w 10161"/>
                <a:gd name="T1" fmla="*/ 0 h 10161"/>
                <a:gd name="T2" fmla="*/ 0 w 10161"/>
                <a:gd name="T3" fmla="*/ 0 h 10161"/>
                <a:gd name="T4" fmla="*/ 0 w 10161"/>
                <a:gd name="T5" fmla="*/ 0 h 10161"/>
                <a:gd name="T6" fmla="*/ 0 w 10161"/>
                <a:gd name="T7" fmla="*/ 0 h 10161"/>
                <a:gd name="T8" fmla="*/ 0 w 10161"/>
                <a:gd name="T9" fmla="*/ 0 h 101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61"/>
                <a:gd name="T16" fmla="*/ 0 h 10161"/>
                <a:gd name="T17" fmla="*/ 10161 w 10161"/>
                <a:gd name="T18" fmla="*/ 10161 h 101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61" h="10161">
                  <a:moveTo>
                    <a:pt x="5080" y="0"/>
                  </a:moveTo>
                  <a:cubicBezTo>
                    <a:pt x="7960" y="0"/>
                    <a:pt x="10160" y="2200"/>
                    <a:pt x="10160" y="5080"/>
                  </a:cubicBezTo>
                  <a:cubicBezTo>
                    <a:pt x="10160" y="7960"/>
                    <a:pt x="7960" y="10160"/>
                    <a:pt x="5080" y="10160"/>
                  </a:cubicBezTo>
                  <a:cubicBezTo>
                    <a:pt x="2200" y="10160"/>
                    <a:pt x="0" y="7960"/>
                    <a:pt x="0" y="5080"/>
                  </a:cubicBezTo>
                  <a:cubicBezTo>
                    <a:pt x="0" y="2200"/>
                    <a:pt x="2200" y="0"/>
                    <a:pt x="5080" y="0"/>
                  </a:cubicBezTo>
                </a:path>
              </a:pathLst>
            </a:custGeom>
            <a:gradFill rotWithShape="0">
              <a:gsLst>
                <a:gs pos="0">
                  <a:srgbClr val="E6FF00"/>
                </a:gs>
                <a:gs pos="100000">
                  <a:srgbClr val="FF3333"/>
                </a:gs>
              </a:gsLst>
              <a:path path="rect">
                <a:fillToRect l="50000" t="50000" r="50000" b="50000"/>
              </a:path>
            </a:gra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651" name="Group 5"/>
          <p:cNvGrpSpPr>
            <a:grpSpLocks/>
          </p:cNvGrpSpPr>
          <p:nvPr/>
        </p:nvGrpSpPr>
        <p:grpSpPr bwMode="auto">
          <a:xfrm>
            <a:off x="411163" y="1531938"/>
            <a:ext cx="3656012" cy="3656012"/>
            <a:chOff x="259" y="965"/>
            <a:chExt cx="2303" cy="2303"/>
          </a:xfrm>
        </p:grpSpPr>
        <p:sp>
          <p:nvSpPr>
            <p:cNvPr id="27660" name="Freeform 6"/>
            <p:cNvSpPr>
              <a:spLocks noChangeArrowheads="1"/>
            </p:cNvSpPr>
            <p:nvPr/>
          </p:nvSpPr>
          <p:spPr bwMode="auto">
            <a:xfrm>
              <a:off x="259" y="965"/>
              <a:ext cx="2304" cy="2304"/>
            </a:xfrm>
            <a:custGeom>
              <a:avLst/>
              <a:gdLst>
                <a:gd name="T0" fmla="*/ 0 w 10161"/>
                <a:gd name="T1" fmla="*/ 0 h 10161"/>
                <a:gd name="T2" fmla="*/ 0 w 10161"/>
                <a:gd name="T3" fmla="*/ 0 h 10161"/>
                <a:gd name="T4" fmla="*/ 0 w 10161"/>
                <a:gd name="T5" fmla="*/ 0 h 10161"/>
                <a:gd name="T6" fmla="*/ 0 w 10161"/>
                <a:gd name="T7" fmla="*/ 0 h 10161"/>
                <a:gd name="T8" fmla="*/ 0 w 10161"/>
                <a:gd name="T9" fmla="*/ 0 h 101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61"/>
                <a:gd name="T16" fmla="*/ 0 h 10161"/>
                <a:gd name="T17" fmla="*/ 10161 w 10161"/>
                <a:gd name="T18" fmla="*/ 10161 h 101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61" h="10161">
                  <a:moveTo>
                    <a:pt x="5080" y="0"/>
                  </a:moveTo>
                  <a:cubicBezTo>
                    <a:pt x="7960" y="0"/>
                    <a:pt x="10160" y="2200"/>
                    <a:pt x="10160" y="5080"/>
                  </a:cubicBezTo>
                  <a:cubicBezTo>
                    <a:pt x="10160" y="7960"/>
                    <a:pt x="7960" y="10160"/>
                    <a:pt x="5080" y="10160"/>
                  </a:cubicBezTo>
                  <a:cubicBezTo>
                    <a:pt x="2200" y="10160"/>
                    <a:pt x="0" y="7960"/>
                    <a:pt x="0" y="5080"/>
                  </a:cubicBezTo>
                  <a:cubicBezTo>
                    <a:pt x="0" y="2200"/>
                    <a:pt x="2200" y="0"/>
                    <a:pt x="5080" y="0"/>
                  </a:cubicBezTo>
                </a:path>
              </a:pathLst>
            </a:custGeom>
            <a:gradFill rotWithShape="0">
              <a:gsLst>
                <a:gs pos="0">
                  <a:srgbClr val="E6FF00"/>
                </a:gs>
                <a:gs pos="100000">
                  <a:srgbClr val="FF3333"/>
                </a:gs>
              </a:gsLst>
              <a:path path="rect">
                <a:fillToRect l="50000" t="50000" r="50000" b="50000"/>
              </a:path>
            </a:gra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652" name="Group 7"/>
          <p:cNvGrpSpPr>
            <a:grpSpLocks/>
          </p:cNvGrpSpPr>
          <p:nvPr/>
        </p:nvGrpSpPr>
        <p:grpSpPr bwMode="auto">
          <a:xfrm>
            <a:off x="1046163" y="3417888"/>
            <a:ext cx="365125" cy="365125"/>
            <a:chOff x="659" y="2153"/>
            <a:chExt cx="230" cy="230"/>
          </a:xfrm>
        </p:grpSpPr>
        <p:sp>
          <p:nvSpPr>
            <p:cNvPr id="27659" name="Freeform 8"/>
            <p:cNvSpPr>
              <a:spLocks noChangeArrowheads="1"/>
            </p:cNvSpPr>
            <p:nvPr/>
          </p:nvSpPr>
          <p:spPr bwMode="auto">
            <a:xfrm>
              <a:off x="659" y="2153"/>
              <a:ext cx="231" cy="231"/>
            </a:xfrm>
            <a:custGeom>
              <a:avLst/>
              <a:gdLst>
                <a:gd name="T0" fmla="*/ 0 w 1017"/>
                <a:gd name="T1" fmla="*/ 0 h 1017"/>
                <a:gd name="T2" fmla="*/ 0 w 1017"/>
                <a:gd name="T3" fmla="*/ 0 h 1017"/>
                <a:gd name="T4" fmla="*/ 0 w 1017"/>
                <a:gd name="T5" fmla="*/ 0 h 1017"/>
                <a:gd name="T6" fmla="*/ 0 w 1017"/>
                <a:gd name="T7" fmla="*/ 0 h 1017"/>
                <a:gd name="T8" fmla="*/ 0 w 1017"/>
                <a:gd name="T9" fmla="*/ 0 h 10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7"/>
                <a:gd name="T16" fmla="*/ 0 h 1017"/>
                <a:gd name="T17" fmla="*/ 1017 w 1017"/>
                <a:gd name="T18" fmla="*/ 1017 h 10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7" h="1017">
                  <a:moveTo>
                    <a:pt x="508" y="0"/>
                  </a:moveTo>
                  <a:cubicBezTo>
                    <a:pt x="796" y="0"/>
                    <a:pt x="1016" y="220"/>
                    <a:pt x="1016" y="508"/>
                  </a:cubicBezTo>
                  <a:cubicBezTo>
                    <a:pt x="1016" y="796"/>
                    <a:pt x="796" y="1016"/>
                    <a:pt x="508" y="1016"/>
                  </a:cubicBezTo>
                  <a:cubicBezTo>
                    <a:pt x="220" y="1016"/>
                    <a:pt x="0" y="796"/>
                    <a:pt x="0" y="508"/>
                  </a:cubicBezTo>
                  <a:cubicBezTo>
                    <a:pt x="0" y="220"/>
                    <a:pt x="220" y="0"/>
                    <a:pt x="508" y="0"/>
                  </a:cubicBezTo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653" name="Group 9"/>
          <p:cNvGrpSpPr>
            <a:grpSpLocks/>
          </p:cNvGrpSpPr>
          <p:nvPr/>
        </p:nvGrpSpPr>
        <p:grpSpPr bwMode="auto">
          <a:xfrm>
            <a:off x="6483350" y="3814763"/>
            <a:ext cx="34925" cy="34925"/>
            <a:chOff x="4084" y="2403"/>
            <a:chExt cx="22" cy="22"/>
          </a:xfrm>
        </p:grpSpPr>
        <p:sp>
          <p:nvSpPr>
            <p:cNvPr id="27658" name="Freeform 10"/>
            <p:cNvSpPr>
              <a:spLocks noChangeArrowheads="1"/>
            </p:cNvSpPr>
            <p:nvPr/>
          </p:nvSpPr>
          <p:spPr bwMode="auto">
            <a:xfrm>
              <a:off x="4084" y="2403"/>
              <a:ext cx="23" cy="23"/>
            </a:xfrm>
            <a:custGeom>
              <a:avLst/>
              <a:gdLst>
                <a:gd name="T0" fmla="*/ 0 w 103"/>
                <a:gd name="T1" fmla="*/ 0 h 103"/>
                <a:gd name="T2" fmla="*/ 0 w 103"/>
                <a:gd name="T3" fmla="*/ 0 h 103"/>
                <a:gd name="T4" fmla="*/ 0 w 103"/>
                <a:gd name="T5" fmla="*/ 0 h 103"/>
                <a:gd name="T6" fmla="*/ 0 w 103"/>
                <a:gd name="T7" fmla="*/ 0 h 103"/>
                <a:gd name="T8" fmla="*/ 0 w 103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3"/>
                <a:gd name="T16" fmla="*/ 0 h 103"/>
                <a:gd name="T17" fmla="*/ 103 w 103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3" h="103">
                  <a:moveTo>
                    <a:pt x="51" y="0"/>
                  </a:moveTo>
                  <a:cubicBezTo>
                    <a:pt x="80" y="0"/>
                    <a:pt x="102" y="22"/>
                    <a:pt x="102" y="51"/>
                  </a:cubicBezTo>
                  <a:cubicBezTo>
                    <a:pt x="102" y="80"/>
                    <a:pt x="80" y="102"/>
                    <a:pt x="51" y="102"/>
                  </a:cubicBezTo>
                  <a:cubicBezTo>
                    <a:pt x="22" y="102"/>
                    <a:pt x="0" y="80"/>
                    <a:pt x="0" y="51"/>
                  </a:cubicBezTo>
                  <a:cubicBezTo>
                    <a:pt x="0" y="22"/>
                    <a:pt x="22" y="0"/>
                    <a:pt x="51" y="0"/>
                  </a:cubicBezTo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654" name="Text Box 11"/>
          <p:cNvSpPr txBox="1">
            <a:spLocks noChangeArrowheads="1"/>
          </p:cNvSpPr>
          <p:nvPr/>
        </p:nvSpPr>
        <p:spPr bwMode="auto">
          <a:xfrm>
            <a:off x="3367088" y="1027113"/>
            <a:ext cx="24003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  <a:cs typeface="Arial Unicode MS" charset="0"/>
              </a:rPr>
              <a:t>Planetary Transits</a:t>
            </a:r>
          </a:p>
        </p:txBody>
      </p:sp>
      <p:sp>
        <p:nvSpPr>
          <p:cNvPr id="27655" name="Text Box 12"/>
          <p:cNvSpPr txBox="1">
            <a:spLocks noChangeArrowheads="1"/>
          </p:cNvSpPr>
          <p:nvPr/>
        </p:nvSpPr>
        <p:spPr bwMode="auto">
          <a:xfrm>
            <a:off x="622300" y="5402263"/>
            <a:ext cx="308927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  <a:cs typeface="Arial Unicode MS" charset="0"/>
              </a:rPr>
              <a:t>Jupiter: 1 part per 1000</a:t>
            </a:r>
          </a:p>
        </p:txBody>
      </p:sp>
      <p:sp>
        <p:nvSpPr>
          <p:cNvPr id="27656" name="Text Box 13"/>
          <p:cNvSpPr txBox="1">
            <a:spLocks noChangeArrowheads="1"/>
          </p:cNvSpPr>
          <p:nvPr/>
        </p:nvSpPr>
        <p:spPr bwMode="auto">
          <a:xfrm>
            <a:off x="5265738" y="5402263"/>
            <a:ext cx="32893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  <a:cs typeface="Arial Unicode MS" charset="0"/>
              </a:rPr>
              <a:t>Earth: 1 part per 100,000</a:t>
            </a:r>
          </a:p>
        </p:txBody>
      </p:sp>
      <p:sp>
        <p:nvSpPr>
          <p:cNvPr id="27657" name="Text Box 2"/>
          <p:cNvSpPr txBox="1">
            <a:spLocks noChangeArrowheads="1"/>
          </p:cNvSpPr>
          <p:nvPr/>
        </p:nvSpPr>
        <p:spPr bwMode="auto">
          <a:xfrm>
            <a:off x="2057400" y="227013"/>
            <a:ext cx="48768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00"/>
                </a:solidFill>
                <a:cs typeface="Arial Unicode MS" charset="0"/>
              </a:rPr>
              <a:t>Planet Finding Method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4075"/>
            <a:ext cx="9144000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2057400" y="76200"/>
            <a:ext cx="48768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00"/>
                </a:solidFill>
                <a:cs typeface="Arial Unicode MS" charset="0"/>
              </a:rPr>
              <a:t>Kepler Data Processing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1219200"/>
            <a:ext cx="816768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667000" y="227013"/>
            <a:ext cx="41910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00"/>
                </a:solidFill>
                <a:cs typeface="Arial Unicode MS" charset="0"/>
              </a:rPr>
              <a:t>Kepler Data Quality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3394075" y="334963"/>
            <a:ext cx="26257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00"/>
                </a:solidFill>
              </a:rPr>
              <a:t>Kepler Data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660525"/>
            <a:ext cx="86868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747" name="Rectangle 1"/>
          <p:cNvSpPr>
            <a:spLocks noChangeArrowheads="1"/>
          </p:cNvSpPr>
          <p:nvPr/>
        </p:nvSpPr>
        <p:spPr bwMode="auto">
          <a:xfrm>
            <a:off x="166688" y="3221038"/>
            <a:ext cx="8839200" cy="2514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cs typeface="Arial Unicode MS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660525"/>
            <a:ext cx="86868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3794" name="Text Box 1"/>
          <p:cNvSpPr txBox="1">
            <a:spLocks noChangeArrowheads="1"/>
          </p:cNvSpPr>
          <p:nvPr/>
        </p:nvSpPr>
        <p:spPr bwMode="auto">
          <a:xfrm>
            <a:off x="3394075" y="334963"/>
            <a:ext cx="26257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00"/>
                </a:solidFill>
              </a:rPr>
              <a:t>Kepler Data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itle 3"/>
          <p:cNvSpPr txBox="1">
            <a:spLocks/>
          </p:cNvSpPr>
          <p:nvPr/>
        </p:nvSpPr>
        <p:spPr bwMode="auto">
          <a:xfrm>
            <a:off x="300038" y="152400"/>
            <a:ext cx="8615362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4" tIns="45657" rIns="91314" bIns="45657"/>
          <a:lstStyle>
            <a:lvl1pPr defTabSz="455613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defTabSz="455613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defTabSz="455613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defTabSz="455613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defTabSz="455613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>
                <a:solidFill>
                  <a:srgbClr val="FFFF00"/>
                </a:solidFill>
                <a:latin typeface="Helvetica Neue" charset="0"/>
                <a:ea typeface="ヒラギノ角ゴ Pro W3" charset="0"/>
                <a:cs typeface="ヒラギノ角ゴ Pro W3" charset="0"/>
              </a:rPr>
              <a:t>Kepler 11 System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5"/>
          <p:cNvSpPr txBox="1">
            <a:spLocks noChangeArrowheads="1"/>
          </p:cNvSpPr>
          <p:nvPr/>
        </p:nvSpPr>
        <p:spPr bwMode="auto">
          <a:xfrm>
            <a:off x="1676400" y="304800"/>
            <a:ext cx="59150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FFFF00"/>
                </a:solidFill>
              </a:rPr>
              <a:t>Kepler’s Gems: Kepler 10</a:t>
            </a:r>
          </a:p>
        </p:txBody>
      </p:sp>
      <p:pic>
        <p:nvPicPr>
          <p:cNvPr id="3789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1763"/>
            <a:ext cx="9144000" cy="515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5"/>
          <p:cNvSpPr txBox="1">
            <a:spLocks noChangeArrowheads="1"/>
          </p:cNvSpPr>
          <p:nvPr/>
        </p:nvSpPr>
        <p:spPr bwMode="auto">
          <a:xfrm>
            <a:off x="1676400" y="304800"/>
            <a:ext cx="59150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FFFF00"/>
                </a:solidFill>
              </a:rPr>
              <a:t>Kepler’s Gems: Kepler 16</a:t>
            </a: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14413"/>
            <a:ext cx="8229600" cy="584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1219200"/>
            <a:ext cx="770413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Box 5"/>
          <p:cNvSpPr txBox="1">
            <a:spLocks noChangeArrowheads="1"/>
          </p:cNvSpPr>
          <p:nvPr/>
        </p:nvSpPr>
        <p:spPr bwMode="auto">
          <a:xfrm>
            <a:off x="1676400" y="304800"/>
            <a:ext cx="59150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FFFF00"/>
                </a:solidFill>
              </a:rPr>
              <a:t>Kepler’s Gems: Kepler 36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00"/>
            <a:ext cx="91440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1676400" y="304800"/>
            <a:ext cx="59150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FFFF00"/>
                </a:solidFill>
              </a:rPr>
              <a:t>Kepler’s Gems: Kepler 37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>
                <a:latin typeface="Calibri" charset="0"/>
              </a:rPr>
              <a:t>August 15, 2013</a:t>
            </a: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304800" y="2133600"/>
            <a:ext cx="8534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srgbClr val="000000"/>
                </a:solidFill>
              </a:rPr>
              <a:t>“NASA Ends Attempts to Fully Recover</a:t>
            </a:r>
          </a:p>
          <a:p>
            <a:pPr algn="ctr"/>
            <a:r>
              <a:rPr lang="en-US" sz="3600">
                <a:solidFill>
                  <a:srgbClr val="000000"/>
                </a:solidFill>
              </a:rPr>
              <a:t>Kepler Spacecraft,</a:t>
            </a:r>
          </a:p>
          <a:p>
            <a:pPr algn="ctr"/>
            <a:r>
              <a:rPr lang="en-US" sz="3600">
                <a:solidFill>
                  <a:srgbClr val="000000"/>
                </a:solidFill>
              </a:rPr>
              <a:t>Potential New Missions Considered”</a:t>
            </a:r>
          </a:p>
        </p:txBody>
      </p:sp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766763" y="5329238"/>
            <a:ext cx="76914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</a:rPr>
              <a:t>Science from Kepler will continue for a very long time.</a:t>
            </a:r>
          </a:p>
          <a:p>
            <a:pPr algn="ctr"/>
            <a:r>
              <a:rPr lang="en-US" sz="2400">
                <a:solidFill>
                  <a:srgbClr val="000000"/>
                </a:solidFill>
              </a:rPr>
              <a:t>Results presented here use less than half of the Kepler data.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6" descr="Kepler-62-Diagram-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388"/>
            <a:ext cx="9144000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1"/>
          <p:cNvSpPr>
            <a:spLocks noChangeArrowheads="1"/>
          </p:cNvSpPr>
          <p:nvPr/>
        </p:nvSpPr>
        <p:spPr bwMode="auto">
          <a:xfrm>
            <a:off x="0" y="533400"/>
            <a:ext cx="4038600" cy="609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cs typeface="Arial Unicode MS" charset="0"/>
            </a:endParaRPr>
          </a:p>
        </p:txBody>
      </p:sp>
      <p:sp>
        <p:nvSpPr>
          <p:cNvPr id="41988" name="TextBox 5"/>
          <p:cNvSpPr txBox="1">
            <a:spLocks noChangeArrowheads="1"/>
          </p:cNvSpPr>
          <p:nvPr/>
        </p:nvSpPr>
        <p:spPr bwMode="auto">
          <a:xfrm>
            <a:off x="1676400" y="304800"/>
            <a:ext cx="59150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FFFF00"/>
                </a:solidFill>
              </a:rPr>
              <a:t>Kepler’s Gems: Kepler 62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3"/>
          <p:cNvSpPr txBox="1">
            <a:spLocks noChangeArrowheads="1"/>
          </p:cNvSpPr>
          <p:nvPr/>
        </p:nvSpPr>
        <p:spPr bwMode="auto">
          <a:xfrm>
            <a:off x="1600200" y="773113"/>
            <a:ext cx="6057900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6600">
                <a:solidFill>
                  <a:schemeClr val="tx1"/>
                </a:solidFill>
              </a:rPr>
              <a:t>Planet Candidate</a:t>
            </a:r>
          </a:p>
          <a:p>
            <a:pPr algn="ctr"/>
            <a:endParaRPr lang="en-US" sz="6600">
              <a:solidFill>
                <a:schemeClr val="tx1"/>
              </a:solidFill>
            </a:endParaRPr>
          </a:p>
          <a:p>
            <a:pPr algn="ctr"/>
            <a:r>
              <a:rPr lang="en-US" sz="6600">
                <a:solidFill>
                  <a:schemeClr val="tx1"/>
                </a:solidFill>
              </a:rPr>
              <a:t>vs.</a:t>
            </a:r>
          </a:p>
          <a:p>
            <a:pPr algn="ctr"/>
            <a:endParaRPr lang="en-US" sz="6600">
              <a:solidFill>
                <a:schemeClr val="tx1"/>
              </a:solidFill>
            </a:endParaRPr>
          </a:p>
          <a:p>
            <a:pPr algn="ctr"/>
            <a:r>
              <a:rPr lang="en-US" sz="6600">
                <a:solidFill>
                  <a:schemeClr val="tx1"/>
                </a:solidFill>
              </a:rPr>
              <a:t>Planet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4288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Box 5"/>
          <p:cNvSpPr txBox="1">
            <a:spLocks noChangeArrowheads="1"/>
          </p:cNvSpPr>
          <p:nvPr/>
        </p:nvSpPr>
        <p:spPr bwMode="auto">
          <a:xfrm>
            <a:off x="2743200" y="144463"/>
            <a:ext cx="36734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FFFF00"/>
                </a:solidFill>
              </a:rPr>
              <a:t>Solar Spectrum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/>
          <p:cNvSpPr txBox="1">
            <a:spLocks noChangeArrowheads="1"/>
          </p:cNvSpPr>
          <p:nvPr/>
        </p:nvSpPr>
        <p:spPr bwMode="auto">
          <a:xfrm>
            <a:off x="3657600" y="334963"/>
            <a:ext cx="170497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1905000" y="227013"/>
            <a:ext cx="54864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00"/>
                </a:solidFill>
                <a:cs typeface="Arial Unicode MS" charset="0"/>
              </a:rPr>
              <a:t>From Candidate to Planet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2860675" y="1025525"/>
            <a:ext cx="3692525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  <a:cs typeface="Arial Unicode MS" charset="0"/>
              </a:rPr>
              <a:t>Doppler Shift Measurements</a:t>
            </a: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1611313"/>
            <a:ext cx="6400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81200"/>
            <a:ext cx="6858000" cy="467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9154" name="Text Box 3"/>
          <p:cNvSpPr txBox="1">
            <a:spLocks noChangeArrowheads="1"/>
          </p:cNvSpPr>
          <p:nvPr/>
        </p:nvSpPr>
        <p:spPr bwMode="auto">
          <a:xfrm>
            <a:off x="2936875" y="1025525"/>
            <a:ext cx="3235325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Transit Timing Variations</a:t>
            </a:r>
          </a:p>
        </p:txBody>
      </p:sp>
      <p:sp>
        <p:nvSpPr>
          <p:cNvPr id="49155" name="Rectangle 6"/>
          <p:cNvSpPr>
            <a:spLocks noChangeArrowheads="1"/>
          </p:cNvSpPr>
          <p:nvPr/>
        </p:nvSpPr>
        <p:spPr bwMode="auto">
          <a:xfrm>
            <a:off x="3124200" y="6488113"/>
            <a:ext cx="6019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Agol, Steffen, Sari, Clarkson (2005), Holman and Murray (2005)</a:t>
            </a:r>
          </a:p>
        </p:txBody>
      </p:sp>
      <p:sp>
        <p:nvSpPr>
          <p:cNvPr id="49156" name="Text Box 2"/>
          <p:cNvSpPr txBox="1">
            <a:spLocks noChangeArrowheads="1"/>
          </p:cNvSpPr>
          <p:nvPr/>
        </p:nvSpPr>
        <p:spPr bwMode="auto">
          <a:xfrm>
            <a:off x="1905000" y="227013"/>
            <a:ext cx="54864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00"/>
                </a:solidFill>
                <a:cs typeface="Arial Unicode MS" charset="0"/>
              </a:rPr>
              <a:t>From Candidate to Planet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7772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02" name="Text Box 3"/>
          <p:cNvSpPr txBox="1">
            <a:spLocks noChangeArrowheads="1"/>
          </p:cNvSpPr>
          <p:nvPr/>
        </p:nvSpPr>
        <p:spPr bwMode="auto">
          <a:xfrm>
            <a:off x="2936875" y="1025525"/>
            <a:ext cx="3235325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Transit Timing Variations</a:t>
            </a:r>
          </a:p>
        </p:txBody>
      </p:sp>
      <p:sp>
        <p:nvSpPr>
          <p:cNvPr id="51203" name="Rectangle 6"/>
          <p:cNvSpPr>
            <a:spLocks noChangeArrowheads="1"/>
          </p:cNvSpPr>
          <p:nvPr/>
        </p:nvSpPr>
        <p:spPr bwMode="auto">
          <a:xfrm>
            <a:off x="3124200" y="6488113"/>
            <a:ext cx="6019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Agol, Steffen, Sari, Clarkson (2005), Holman and Murray (2005)</a:t>
            </a:r>
          </a:p>
        </p:txBody>
      </p:sp>
      <p:sp>
        <p:nvSpPr>
          <p:cNvPr id="51204" name="Text Box 2"/>
          <p:cNvSpPr txBox="1">
            <a:spLocks noChangeArrowheads="1"/>
          </p:cNvSpPr>
          <p:nvPr/>
        </p:nvSpPr>
        <p:spPr bwMode="auto">
          <a:xfrm>
            <a:off x="1905000" y="227013"/>
            <a:ext cx="54864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00"/>
                </a:solidFill>
                <a:cs typeface="Arial Unicode MS" charset="0"/>
              </a:rPr>
              <a:t>From Candidate to Planet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1447800"/>
            <a:ext cx="7011987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1905000" y="227013"/>
            <a:ext cx="54102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00"/>
                </a:solidFill>
                <a:cs typeface="Arial Unicode MS" charset="0"/>
              </a:rPr>
              <a:t>Transit Timing Variations</a:t>
            </a:r>
          </a:p>
        </p:txBody>
      </p:sp>
      <p:sp>
        <p:nvSpPr>
          <p:cNvPr id="53251" name="TextBox 3"/>
          <p:cNvSpPr txBox="1">
            <a:spLocks noChangeArrowheads="1"/>
          </p:cNvSpPr>
          <p:nvPr/>
        </p:nvSpPr>
        <p:spPr bwMode="auto">
          <a:xfrm>
            <a:off x="1808163" y="3657600"/>
            <a:ext cx="13636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15 Minutes</a:t>
            </a:r>
          </a:p>
        </p:txBody>
      </p:sp>
      <p:sp>
        <p:nvSpPr>
          <p:cNvPr id="53252" name="TextBox 4"/>
          <p:cNvSpPr txBox="1">
            <a:spLocks noChangeArrowheads="1"/>
          </p:cNvSpPr>
          <p:nvPr/>
        </p:nvSpPr>
        <p:spPr bwMode="auto">
          <a:xfrm>
            <a:off x="2133600" y="6000750"/>
            <a:ext cx="804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53253" name="TextBox 5"/>
          <p:cNvSpPr txBox="1">
            <a:spLocks noChangeArrowheads="1"/>
          </p:cNvSpPr>
          <p:nvPr/>
        </p:nvSpPr>
        <p:spPr bwMode="auto">
          <a:xfrm rot="-5400000">
            <a:off x="-2076450" y="3481388"/>
            <a:ext cx="5214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00"/>
                </a:solidFill>
              </a:rPr>
              <a:t>Deviation from a constant orbital period</a:t>
            </a:r>
          </a:p>
        </p:txBody>
      </p:sp>
      <p:cxnSp>
        <p:nvCxnSpPr>
          <p:cNvPr id="53254" name="Straight Arrow Connector 7"/>
          <p:cNvCxnSpPr>
            <a:cxnSpLocks noChangeShapeType="1"/>
          </p:cNvCxnSpPr>
          <p:nvPr/>
        </p:nvCxnSpPr>
        <p:spPr bwMode="auto">
          <a:xfrm>
            <a:off x="2938463" y="6281738"/>
            <a:ext cx="46482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C:\Documents and Settings\jsteffen\Desktop\kepler\finishedprojects\multittvs\pressgraphics\finalpic9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5738"/>
            <a:ext cx="9144000" cy="334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TextBox 2"/>
          <p:cNvSpPr txBox="1">
            <a:spLocks noChangeArrowheads="1"/>
          </p:cNvSpPr>
          <p:nvPr/>
        </p:nvSpPr>
        <p:spPr bwMode="auto">
          <a:xfrm>
            <a:off x="152400" y="457200"/>
            <a:ext cx="8832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Kepler 23, 24, 25, 26, 27, 28, 29, 30, 31, 32, 33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828800" y="4953000"/>
            <a:ext cx="5715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Blue: Solar System</a:t>
            </a:r>
          </a:p>
          <a:p>
            <a:pPr eaLnBrk="1" hangingPunct="1"/>
            <a:r>
              <a:rPr lang="en-US" sz="1800">
                <a:solidFill>
                  <a:srgbClr val="000000"/>
                </a:solidFill>
              </a:rPr>
              <a:t>Red: Known planets in multi-transiting systems</a:t>
            </a:r>
          </a:p>
          <a:p>
            <a:pPr eaLnBrk="1" hangingPunct="1"/>
            <a:r>
              <a:rPr lang="en-US" sz="1800">
                <a:solidFill>
                  <a:srgbClr val="000000"/>
                </a:solidFill>
              </a:rPr>
              <a:t>Gray: KOIs in multi-transiting systems</a:t>
            </a:r>
          </a:p>
          <a:p>
            <a:pPr eaLnBrk="1" hangingPunct="1"/>
            <a:r>
              <a:rPr lang="en-US" sz="1800">
                <a:solidFill>
                  <a:srgbClr val="000000"/>
                </a:solidFill>
              </a:rPr>
              <a:t>Green: Newly confirmed planets</a:t>
            </a:r>
          </a:p>
        </p:txBody>
      </p:sp>
      <p:sp>
        <p:nvSpPr>
          <p:cNvPr id="54276" name="Text Box 3"/>
          <p:cNvSpPr txBox="1">
            <a:spLocks noChangeArrowheads="1"/>
          </p:cNvSpPr>
          <p:nvPr/>
        </p:nvSpPr>
        <p:spPr bwMode="auto">
          <a:xfrm>
            <a:off x="990600" y="6477000"/>
            <a:ext cx="807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Ford et al. (2012a), Fabrycky et al. (2012a), Steffen et al. (2012a), Lissauer et al. (2012)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54070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TextBox 2"/>
          <p:cNvSpPr txBox="1">
            <a:spLocks noChangeArrowheads="1"/>
          </p:cNvSpPr>
          <p:nvPr/>
        </p:nvSpPr>
        <p:spPr bwMode="auto">
          <a:xfrm>
            <a:off x="623888" y="76200"/>
            <a:ext cx="79105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Kepler 48 — Kepler 60 (and a few others)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5715000" y="5638800"/>
            <a:ext cx="2590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Steffen et al. (2012e)</a:t>
            </a:r>
          </a:p>
          <a:p>
            <a:pPr eaLnBrk="1" hangingPunct="1"/>
            <a:endParaRPr lang="en-US" sz="1800">
              <a:solidFill>
                <a:srgbClr val="000000"/>
              </a:solidFill>
            </a:endParaRPr>
          </a:p>
          <a:p>
            <a:pPr eaLnBrk="1" hangingPunct="1"/>
            <a:r>
              <a:rPr lang="en-US" sz="1800">
                <a:solidFill>
                  <a:srgbClr val="000000"/>
                </a:solidFill>
              </a:rPr>
              <a:t>Xie (2012)</a:t>
            </a:r>
          </a:p>
        </p:txBody>
      </p:sp>
      <p:sp>
        <p:nvSpPr>
          <p:cNvPr id="55300" name="Text Box 3"/>
          <p:cNvSpPr txBox="1">
            <a:spLocks noChangeArrowheads="1"/>
          </p:cNvSpPr>
          <p:nvPr/>
        </p:nvSpPr>
        <p:spPr bwMode="auto">
          <a:xfrm>
            <a:off x="5867400" y="2133600"/>
            <a:ext cx="2895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TTVs have confirmed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most of the Kepler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exoplanet systems.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1930400" y="334963"/>
            <a:ext cx="53054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rgbClr val="FFFF00"/>
                </a:solidFill>
                <a:cs typeface="Arial Unicode MS" charset="0"/>
              </a:rPr>
              <a:t>Kepler Motivation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430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1"/>
          <p:cNvSpPr txBox="1">
            <a:spLocks noChangeArrowheads="1"/>
          </p:cNvSpPr>
          <p:nvPr/>
        </p:nvSpPr>
        <p:spPr bwMode="auto">
          <a:xfrm>
            <a:off x="2057400" y="334963"/>
            <a:ext cx="54451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00"/>
                </a:solidFill>
              </a:rPr>
              <a:t>Mass-Radius Relationship</a:t>
            </a:r>
          </a:p>
        </p:txBody>
      </p:sp>
      <p:sp>
        <p:nvSpPr>
          <p:cNvPr id="56322" name="Text Box 3"/>
          <p:cNvSpPr txBox="1">
            <a:spLocks noChangeArrowheads="1"/>
          </p:cNvSpPr>
          <p:nvPr/>
        </p:nvSpPr>
        <p:spPr bwMode="auto">
          <a:xfrm>
            <a:off x="7053263" y="6416675"/>
            <a:ext cx="20145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Lissauer et al. 2013</a:t>
            </a:r>
          </a:p>
        </p:txBody>
      </p:sp>
      <p:pic>
        <p:nvPicPr>
          <p:cNvPr id="5632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914400"/>
            <a:ext cx="8304212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Slide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3" descr="Slide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Slide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-1981200"/>
            <a:ext cx="6600825" cy="1005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8" descr="Kepler_release_07Jan2013_skittles-ba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3" b="5882"/>
          <a:stretch>
            <a:fillRect/>
          </a:stretch>
        </p:blipFill>
        <p:spPr bwMode="auto">
          <a:xfrm>
            <a:off x="-12700" y="1514475"/>
            <a:ext cx="9144000" cy="531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itle 3"/>
          <p:cNvSpPr txBox="1">
            <a:spLocks/>
          </p:cNvSpPr>
          <p:nvPr/>
        </p:nvSpPr>
        <p:spPr bwMode="auto">
          <a:xfrm>
            <a:off x="279400" y="152400"/>
            <a:ext cx="8615363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4" tIns="45657" rIns="91314" bIns="45657"/>
          <a:lstStyle>
            <a:lvl1pPr defTabSz="455613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defTabSz="455613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defTabSz="455613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defTabSz="455613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defTabSz="455613" eaLnBrk="0" hangingPunct="0"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>
                <a:solidFill>
                  <a:srgbClr val="FFFF00"/>
                </a:solidFill>
                <a:latin typeface="Helvetica Neue" charset="0"/>
                <a:ea typeface="ヒラギノ角ゴ Pro W3" charset="0"/>
                <a:cs typeface="ヒラギノ角ゴ Pro W3" charset="0"/>
              </a:rPr>
              <a:t>2,740 Planet Candidates</a:t>
            </a:r>
          </a:p>
          <a:p>
            <a:pPr algn="ctr" eaLnBrk="1" hangingPunct="1"/>
            <a:r>
              <a:rPr lang="en-US" sz="3200" i="1">
                <a:solidFill>
                  <a:srgbClr val="FFFF00"/>
                </a:solidFill>
                <a:latin typeface="Helvetica Neue" charset="0"/>
                <a:ea typeface="ヒラギノ角ゴ Pro W3" charset="0"/>
                <a:cs typeface="ヒラギノ角ゴ Pro W3" charset="0"/>
              </a:rPr>
              <a:t>As of January 2013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"/>
          <p:cNvSpPr txBox="1">
            <a:spLocks noChangeArrowheads="1"/>
          </p:cNvSpPr>
          <p:nvPr/>
        </p:nvSpPr>
        <p:spPr bwMode="auto">
          <a:xfrm>
            <a:off x="2022475" y="334963"/>
            <a:ext cx="49879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FFFF00"/>
                </a:solidFill>
              </a:rPr>
              <a:t>Planet Occurrence Rates</a:t>
            </a:r>
          </a:p>
        </p:txBody>
      </p:sp>
      <p:sp>
        <p:nvSpPr>
          <p:cNvPr id="62467" name="AutoShape 6" descr="jpeg&amp;filename=Graph2-labeled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68" name="AutoShape 8" descr="jpeg&amp;filename=Graph2-labeled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69" name="AutoShape 10" descr="jpeg&amp;filename=Graph2-labeled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2470" name="Picture 11" descr="Graph2-labe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125538"/>
            <a:ext cx="7596187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1"/>
          <p:cNvSpPr txBox="1">
            <a:spLocks noChangeArrowheads="1"/>
          </p:cNvSpPr>
          <p:nvPr/>
        </p:nvSpPr>
        <p:spPr bwMode="auto">
          <a:xfrm>
            <a:off x="2022475" y="334963"/>
            <a:ext cx="49879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FFFF00"/>
                </a:solidFill>
              </a:rPr>
              <a:t>Planet Occurrence Rates</a:t>
            </a:r>
          </a:p>
        </p:txBody>
      </p:sp>
      <p:sp>
        <p:nvSpPr>
          <p:cNvPr id="63491" name="AutoShape 6" descr="jpeg&amp;filename=Graph2-labeled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2" name="AutoShape 8" descr="jpeg&amp;filename=Graph2-labeled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3" name="AutoShape 10" descr="jpeg&amp;filename=Graph2-labeled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3494" name="Picture 11" descr="Graph2-labe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125538"/>
            <a:ext cx="7596187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Text Box 1"/>
          <p:cNvSpPr txBox="1">
            <a:spLocks noChangeArrowheads="1"/>
          </p:cNvSpPr>
          <p:nvPr/>
        </p:nvSpPr>
        <p:spPr bwMode="auto">
          <a:xfrm>
            <a:off x="5908675" y="1585913"/>
            <a:ext cx="2549525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FFFF00"/>
                </a:solidFill>
              </a:rPr>
              <a:t>Over 2/3</a:t>
            </a:r>
          </a:p>
          <a:p>
            <a:pPr eaLnBrk="1" hangingPunct="1"/>
            <a:r>
              <a:rPr lang="en-US" sz="3200">
                <a:solidFill>
                  <a:srgbClr val="FFFF00"/>
                </a:solidFill>
              </a:rPr>
              <a:t>of stars</a:t>
            </a:r>
            <a:br>
              <a:rPr lang="en-US" sz="3200">
                <a:solidFill>
                  <a:srgbClr val="FFFF00"/>
                </a:solidFill>
              </a:rPr>
            </a:br>
            <a:r>
              <a:rPr lang="en-US" sz="3200">
                <a:solidFill>
                  <a:srgbClr val="FFFF00"/>
                </a:solidFill>
              </a:rPr>
              <a:t>have planets!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Slide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193925"/>
            <a:ext cx="3173413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1143000"/>
            <a:ext cx="2743200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46563"/>
            <a:ext cx="2743200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3581400" y="1281113"/>
            <a:ext cx="3351213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t>50 micromagnitudes in 6 hours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t>30 minute cadence</a:t>
            </a:r>
          </a:p>
        </p:txBody>
      </p:sp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514600"/>
            <a:ext cx="2743200" cy="412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828800" y="228600"/>
            <a:ext cx="5410200" cy="685800"/>
          </a:xfrm>
          <a:prstGeom prst="rect">
            <a:avLst/>
          </a:prstGeom>
        </p:spPr>
        <p:txBody>
          <a:bodyPr/>
          <a:lstStyle/>
          <a:p>
            <a:pPr algn="ctr">
              <a:buFont typeface="Times New Roman" pitchFamily="16" charset="0"/>
              <a:buNone/>
              <a:defRPr/>
            </a:pPr>
            <a:r>
              <a:rPr lang="en-US" sz="4400" ker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Kepler Spacecraft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Slide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Box 3"/>
          <p:cNvSpPr txBox="1">
            <a:spLocks noChangeArrowheads="1"/>
          </p:cNvSpPr>
          <p:nvPr/>
        </p:nvSpPr>
        <p:spPr bwMode="auto">
          <a:xfrm>
            <a:off x="457200" y="2219325"/>
            <a:ext cx="83058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6600">
                <a:solidFill>
                  <a:schemeClr val="tx1"/>
                </a:solidFill>
              </a:rPr>
              <a:t>What else can we learn</a:t>
            </a:r>
          </a:p>
          <a:p>
            <a:pPr algn="ctr"/>
            <a:r>
              <a:rPr lang="en-US" sz="6600">
                <a:solidFill>
                  <a:schemeClr val="tx1"/>
                </a:solidFill>
              </a:rPr>
              <a:t>from Kepler?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 Box 1"/>
          <p:cNvSpPr txBox="1">
            <a:spLocks noChangeArrowheads="1"/>
          </p:cNvSpPr>
          <p:nvPr/>
        </p:nvSpPr>
        <p:spPr bwMode="auto">
          <a:xfrm>
            <a:off x="1676400" y="228600"/>
            <a:ext cx="5791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00"/>
                </a:solidFill>
              </a:rPr>
              <a:t>Theory of Planet Formation</a:t>
            </a:r>
          </a:p>
        </p:txBody>
      </p:sp>
      <p:pic>
        <p:nvPicPr>
          <p:cNvPr id="6963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613" y="1219200"/>
            <a:ext cx="325278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1822450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219200"/>
            <a:ext cx="2057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 Box 3"/>
          <p:cNvSpPr txBox="1">
            <a:spLocks noChangeArrowheads="1"/>
          </p:cNvSpPr>
          <p:nvPr/>
        </p:nvSpPr>
        <p:spPr bwMode="auto">
          <a:xfrm>
            <a:off x="1066800" y="4114800"/>
            <a:ext cx="7620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Kant</a:t>
            </a:r>
          </a:p>
        </p:txBody>
      </p:sp>
      <p:sp>
        <p:nvSpPr>
          <p:cNvPr id="69638" name="Text Box 3"/>
          <p:cNvSpPr txBox="1">
            <a:spLocks noChangeArrowheads="1"/>
          </p:cNvSpPr>
          <p:nvPr/>
        </p:nvSpPr>
        <p:spPr bwMode="auto">
          <a:xfrm>
            <a:off x="3352800" y="4114800"/>
            <a:ext cx="11430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Laplace</a:t>
            </a:r>
          </a:p>
        </p:txBody>
      </p:sp>
      <p:sp>
        <p:nvSpPr>
          <p:cNvPr id="69639" name="Text Box 3"/>
          <p:cNvSpPr txBox="1">
            <a:spLocks noChangeArrowheads="1"/>
          </p:cNvSpPr>
          <p:nvPr/>
        </p:nvSpPr>
        <p:spPr bwMode="auto">
          <a:xfrm>
            <a:off x="533400" y="4724400"/>
            <a:ext cx="4343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Aside from time-varying support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from scientists, nebular theory is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largely unchanged after more than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200 years – planets form from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a gaseous disk.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430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1"/>
          <p:cNvSpPr txBox="1">
            <a:spLocks noChangeArrowheads="1"/>
          </p:cNvSpPr>
          <p:nvPr/>
        </p:nvSpPr>
        <p:spPr bwMode="auto">
          <a:xfrm>
            <a:off x="838200" y="334963"/>
            <a:ext cx="72390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FFFF00"/>
                </a:solidFill>
              </a:rPr>
              <a:t>An anomaly from the solar system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430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 Box 1"/>
          <p:cNvSpPr txBox="1">
            <a:spLocks noChangeArrowheads="1"/>
          </p:cNvSpPr>
          <p:nvPr/>
        </p:nvSpPr>
        <p:spPr bwMode="auto">
          <a:xfrm>
            <a:off x="838200" y="334963"/>
            <a:ext cx="72390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FFFF00"/>
                </a:solidFill>
              </a:rPr>
              <a:t>An anomaly from the solar system</a:t>
            </a:r>
          </a:p>
        </p:txBody>
      </p:sp>
      <p:sp>
        <p:nvSpPr>
          <p:cNvPr id="71684" name="Text Box 3"/>
          <p:cNvSpPr txBox="1">
            <a:spLocks noChangeArrowheads="1"/>
          </p:cNvSpPr>
          <p:nvPr/>
        </p:nvSpPr>
        <p:spPr bwMode="auto">
          <a:xfrm>
            <a:off x="228600" y="3124200"/>
            <a:ext cx="2819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</a:rPr>
              <a:t>How did Neptune</a:t>
            </a:r>
            <a:br>
              <a:rPr lang="en-US">
                <a:solidFill>
                  <a:srgbClr val="FFFF00"/>
                </a:solidFill>
              </a:rPr>
            </a:br>
            <a:r>
              <a:rPr lang="en-US">
                <a:solidFill>
                  <a:srgbClr val="FFFF00"/>
                </a:solidFill>
              </a:rPr>
              <a:t>get so big?  It should</a:t>
            </a:r>
            <a:br>
              <a:rPr lang="en-US">
                <a:solidFill>
                  <a:srgbClr val="FFFF00"/>
                </a:solidFill>
              </a:rPr>
            </a:br>
            <a:r>
              <a:rPr lang="en-US">
                <a:solidFill>
                  <a:srgbClr val="FFFF00"/>
                </a:solidFill>
              </a:rPr>
              <a:t>have run out of food.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66800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TextBox 2"/>
          <p:cNvSpPr txBox="1">
            <a:spLocks noChangeArrowheads="1"/>
          </p:cNvSpPr>
          <p:nvPr/>
        </p:nvSpPr>
        <p:spPr bwMode="auto">
          <a:xfrm>
            <a:off x="6477000" y="6400800"/>
            <a:ext cx="738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Jewitt</a:t>
            </a:r>
          </a:p>
        </p:txBody>
      </p:sp>
      <p:sp>
        <p:nvSpPr>
          <p:cNvPr id="72707" name="Text Box 1"/>
          <p:cNvSpPr txBox="1">
            <a:spLocks noChangeArrowheads="1"/>
          </p:cNvSpPr>
          <p:nvPr/>
        </p:nvSpPr>
        <p:spPr bwMode="auto">
          <a:xfrm>
            <a:off x="2057400" y="152400"/>
            <a:ext cx="52578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00"/>
                </a:solidFill>
              </a:rPr>
              <a:t>How to Explain Neptune</a:t>
            </a:r>
          </a:p>
        </p:txBody>
      </p:sp>
      <p:sp>
        <p:nvSpPr>
          <p:cNvPr id="72708" name="Text Box 3"/>
          <p:cNvSpPr txBox="1">
            <a:spLocks noChangeArrowheads="1"/>
          </p:cNvSpPr>
          <p:nvPr/>
        </p:nvSpPr>
        <p:spPr bwMode="auto">
          <a:xfrm>
            <a:off x="2286000" y="838200"/>
            <a:ext cx="464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Comet-like objects beyond Neptune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66800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extBox 2"/>
          <p:cNvSpPr txBox="1">
            <a:spLocks noChangeArrowheads="1"/>
          </p:cNvSpPr>
          <p:nvPr/>
        </p:nvSpPr>
        <p:spPr bwMode="auto">
          <a:xfrm>
            <a:off x="6477000" y="6400800"/>
            <a:ext cx="738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Jewitt</a:t>
            </a:r>
          </a:p>
        </p:txBody>
      </p:sp>
      <p:sp>
        <p:nvSpPr>
          <p:cNvPr id="73731" name="Text Box 1"/>
          <p:cNvSpPr txBox="1">
            <a:spLocks noChangeArrowheads="1"/>
          </p:cNvSpPr>
          <p:nvPr/>
        </p:nvSpPr>
        <p:spPr bwMode="auto">
          <a:xfrm>
            <a:off x="1981200" y="152400"/>
            <a:ext cx="52578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00"/>
                </a:solidFill>
              </a:rPr>
              <a:t>How to Explain Neptune</a:t>
            </a:r>
          </a:p>
        </p:txBody>
      </p:sp>
      <p:sp>
        <p:nvSpPr>
          <p:cNvPr id="73732" name="Text Box 3"/>
          <p:cNvSpPr txBox="1">
            <a:spLocks noChangeArrowheads="1"/>
          </p:cNvSpPr>
          <p:nvPr/>
        </p:nvSpPr>
        <p:spPr bwMode="auto">
          <a:xfrm>
            <a:off x="2286000" y="838200"/>
            <a:ext cx="464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Comet-like objects beyond Neptune</a:t>
            </a:r>
          </a:p>
        </p:txBody>
      </p:sp>
      <p:cxnSp>
        <p:nvCxnSpPr>
          <p:cNvPr id="73733" name="Straight Arrow Connector 4"/>
          <p:cNvCxnSpPr>
            <a:cxnSpLocks noChangeShapeType="1"/>
          </p:cNvCxnSpPr>
          <p:nvPr/>
        </p:nvCxnSpPr>
        <p:spPr bwMode="auto">
          <a:xfrm>
            <a:off x="1066800" y="3962400"/>
            <a:ext cx="2895600" cy="76200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34" name="Straight Arrow Connector 4"/>
          <p:cNvCxnSpPr>
            <a:cxnSpLocks noChangeShapeType="1"/>
          </p:cNvCxnSpPr>
          <p:nvPr/>
        </p:nvCxnSpPr>
        <p:spPr bwMode="auto">
          <a:xfrm>
            <a:off x="1066800" y="4648200"/>
            <a:ext cx="2438400" cy="381000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735" name="Straight Arrow Connector 4"/>
          <p:cNvCxnSpPr>
            <a:cxnSpLocks noChangeShapeType="1"/>
          </p:cNvCxnSpPr>
          <p:nvPr/>
        </p:nvCxnSpPr>
        <p:spPr bwMode="auto">
          <a:xfrm>
            <a:off x="1066800" y="5334000"/>
            <a:ext cx="1905000" cy="457200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3736" name="Text Box 3"/>
          <p:cNvSpPr txBox="1">
            <a:spLocks noChangeArrowheads="1"/>
          </p:cNvSpPr>
          <p:nvPr/>
        </p:nvSpPr>
        <p:spPr bwMode="auto">
          <a:xfrm>
            <a:off x="381000" y="43434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3:2</a:t>
            </a:r>
          </a:p>
        </p:txBody>
      </p:sp>
      <p:sp>
        <p:nvSpPr>
          <p:cNvPr id="73737" name="Text Box 3"/>
          <p:cNvSpPr txBox="1">
            <a:spLocks noChangeArrowheads="1"/>
          </p:cNvSpPr>
          <p:nvPr/>
        </p:nvSpPr>
        <p:spPr bwMode="auto">
          <a:xfrm>
            <a:off x="381000" y="5029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1:1</a:t>
            </a:r>
          </a:p>
        </p:txBody>
      </p:sp>
      <p:sp>
        <p:nvSpPr>
          <p:cNvPr id="73738" name="Text Box 3"/>
          <p:cNvSpPr txBox="1">
            <a:spLocks noChangeArrowheads="1"/>
          </p:cNvSpPr>
          <p:nvPr/>
        </p:nvSpPr>
        <p:spPr bwMode="auto">
          <a:xfrm>
            <a:off x="381000" y="3657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2:1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ext Box 1"/>
          <p:cNvSpPr txBox="1">
            <a:spLocks noChangeArrowheads="1"/>
          </p:cNvSpPr>
          <p:nvPr/>
        </p:nvSpPr>
        <p:spPr bwMode="auto">
          <a:xfrm>
            <a:off x="990600" y="334963"/>
            <a:ext cx="72136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00"/>
                </a:solidFill>
              </a:rPr>
              <a:t>Resonances and Planet Migration</a:t>
            </a:r>
          </a:p>
        </p:txBody>
      </p:sp>
      <p:pic>
        <p:nvPicPr>
          <p:cNvPr id="74754" name="Picture 6" descr="anim_mi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6858000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11"/>
          <p:cNvSpPr txBox="1">
            <a:spLocks noChangeArrowheads="1"/>
          </p:cNvSpPr>
          <p:nvPr/>
        </p:nvSpPr>
        <p:spPr bwMode="auto">
          <a:xfrm>
            <a:off x="2057400" y="6249988"/>
            <a:ext cx="51054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Mandell, Raymond &amp; Sigurdsson (2007)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1"/>
          <p:cNvSpPr txBox="1">
            <a:spLocks noChangeArrowheads="1"/>
          </p:cNvSpPr>
          <p:nvPr/>
        </p:nvSpPr>
        <p:spPr bwMode="auto">
          <a:xfrm>
            <a:off x="1752600" y="138113"/>
            <a:ext cx="60198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00"/>
                </a:solidFill>
              </a:rPr>
              <a:t>Kepler Multiplanet Systems</a:t>
            </a:r>
          </a:p>
        </p:txBody>
      </p:sp>
      <p:pic>
        <p:nvPicPr>
          <p:cNvPr id="7577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133600"/>
            <a:ext cx="9144000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Box 1"/>
          <p:cNvSpPr txBox="1">
            <a:spLocks noChangeArrowheads="1"/>
          </p:cNvSpPr>
          <p:nvPr/>
        </p:nvSpPr>
        <p:spPr bwMode="auto">
          <a:xfrm>
            <a:off x="3411538" y="5181600"/>
            <a:ext cx="2227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00"/>
                </a:solidFill>
              </a:rPr>
              <a:t>Period Ratio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4800"/>
            <a:ext cx="491966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590800"/>
            <a:ext cx="41052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1"/>
          <p:cNvSpPr>
            <a:spLocks noGrp="1"/>
          </p:cNvSpPr>
          <p:nvPr>
            <p:ph type="title"/>
          </p:nvPr>
        </p:nvSpPr>
        <p:spPr>
          <a:xfrm>
            <a:off x="5105400" y="688975"/>
            <a:ext cx="3886200" cy="1139825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Kepler’s view</a:t>
            </a:r>
            <a:br>
              <a:rPr lang="en-US">
                <a:latin typeface="Calibri" charset="0"/>
              </a:rPr>
            </a:br>
            <a:r>
              <a:rPr lang="en-US">
                <a:latin typeface="Calibri" charset="0"/>
              </a:rPr>
              <a:t>of the Sky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ext Box 1"/>
          <p:cNvSpPr txBox="1">
            <a:spLocks noChangeArrowheads="1"/>
          </p:cNvSpPr>
          <p:nvPr/>
        </p:nvSpPr>
        <p:spPr bwMode="auto">
          <a:xfrm>
            <a:off x="1752600" y="138113"/>
            <a:ext cx="60198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00"/>
                </a:solidFill>
              </a:rPr>
              <a:t>Kepler Multiplanet Systems</a:t>
            </a:r>
          </a:p>
        </p:txBody>
      </p:sp>
      <p:pic>
        <p:nvPicPr>
          <p:cNvPr id="7680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133600"/>
            <a:ext cx="9144000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extBox 1"/>
          <p:cNvSpPr txBox="1">
            <a:spLocks noChangeArrowheads="1"/>
          </p:cNvSpPr>
          <p:nvPr/>
        </p:nvSpPr>
        <p:spPr bwMode="auto">
          <a:xfrm>
            <a:off x="3411538" y="5181600"/>
            <a:ext cx="2227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00"/>
                </a:solidFill>
              </a:rPr>
              <a:t>Period Ratio</a:t>
            </a:r>
          </a:p>
        </p:txBody>
      </p:sp>
      <p:sp>
        <p:nvSpPr>
          <p:cNvPr id="76804" name="Down Arrow 1"/>
          <p:cNvSpPr>
            <a:spLocks noChangeArrowheads="1"/>
          </p:cNvSpPr>
          <p:nvPr/>
        </p:nvSpPr>
        <p:spPr bwMode="auto">
          <a:xfrm>
            <a:off x="1233488" y="1600200"/>
            <a:ext cx="2286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cs typeface="Arial Unicode MS" charset="0"/>
            </a:endParaRPr>
          </a:p>
        </p:txBody>
      </p:sp>
      <p:sp>
        <p:nvSpPr>
          <p:cNvPr id="76805" name="Down Arrow 5"/>
          <p:cNvSpPr>
            <a:spLocks noChangeArrowheads="1"/>
          </p:cNvSpPr>
          <p:nvPr/>
        </p:nvSpPr>
        <p:spPr bwMode="auto">
          <a:xfrm>
            <a:off x="1476375" y="1600200"/>
            <a:ext cx="2286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cs typeface="Arial Unicode MS" charset="0"/>
            </a:endParaRPr>
          </a:p>
        </p:txBody>
      </p:sp>
      <p:sp>
        <p:nvSpPr>
          <p:cNvPr id="76806" name="Down Arrow 6"/>
          <p:cNvSpPr>
            <a:spLocks noChangeArrowheads="1"/>
          </p:cNvSpPr>
          <p:nvPr/>
        </p:nvSpPr>
        <p:spPr bwMode="auto">
          <a:xfrm>
            <a:off x="1933575" y="1600200"/>
            <a:ext cx="2286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cs typeface="Arial Unicode MS" charset="0"/>
            </a:endParaRPr>
          </a:p>
        </p:txBody>
      </p:sp>
      <p:sp>
        <p:nvSpPr>
          <p:cNvPr id="76807" name="Down Arrow 7"/>
          <p:cNvSpPr>
            <a:spLocks noChangeArrowheads="1"/>
          </p:cNvSpPr>
          <p:nvPr/>
        </p:nvSpPr>
        <p:spPr bwMode="auto">
          <a:xfrm>
            <a:off x="3276600" y="1600200"/>
            <a:ext cx="2286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cs typeface="Arial Unicode MS" charset="0"/>
            </a:endParaRPr>
          </a:p>
        </p:txBody>
      </p:sp>
      <p:sp>
        <p:nvSpPr>
          <p:cNvPr id="76808" name="TextBox 1"/>
          <p:cNvSpPr txBox="1">
            <a:spLocks noChangeArrowheads="1"/>
          </p:cNvSpPr>
          <p:nvPr/>
        </p:nvSpPr>
        <p:spPr bwMode="auto">
          <a:xfrm>
            <a:off x="3663950" y="1600200"/>
            <a:ext cx="5176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00"/>
                </a:solidFill>
              </a:rPr>
              <a:t>These peaks are evidence for migration.</a:t>
            </a:r>
          </a:p>
        </p:txBody>
      </p:sp>
      <p:sp>
        <p:nvSpPr>
          <p:cNvPr id="76809" name="Down Arrow 9"/>
          <p:cNvSpPr>
            <a:spLocks noChangeArrowheads="1"/>
          </p:cNvSpPr>
          <p:nvPr/>
        </p:nvSpPr>
        <p:spPr bwMode="auto">
          <a:xfrm>
            <a:off x="1066800" y="1600200"/>
            <a:ext cx="2286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cs typeface="Arial Unicode MS" charset="0"/>
            </a:endParaRPr>
          </a:p>
        </p:txBody>
      </p:sp>
      <p:sp>
        <p:nvSpPr>
          <p:cNvPr id="76810" name="Down Arrow 10"/>
          <p:cNvSpPr>
            <a:spLocks noChangeArrowheads="1"/>
          </p:cNvSpPr>
          <p:nvPr/>
        </p:nvSpPr>
        <p:spPr bwMode="auto">
          <a:xfrm>
            <a:off x="914400" y="1600200"/>
            <a:ext cx="2286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cs typeface="Arial Unicode M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7315200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7826" name="Text Box 3"/>
          <p:cNvSpPr txBox="1">
            <a:spLocks noChangeArrowheads="1"/>
          </p:cNvSpPr>
          <p:nvPr/>
        </p:nvSpPr>
        <p:spPr bwMode="auto">
          <a:xfrm>
            <a:off x="1882775" y="1168400"/>
            <a:ext cx="27733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Multiple Candidate Systems</a:t>
            </a:r>
          </a:p>
        </p:txBody>
      </p:sp>
      <p:sp>
        <p:nvSpPr>
          <p:cNvPr id="77827" name="Text Box 4"/>
          <p:cNvSpPr txBox="1">
            <a:spLocks noChangeArrowheads="1"/>
          </p:cNvSpPr>
          <p:nvPr/>
        </p:nvSpPr>
        <p:spPr bwMode="auto">
          <a:xfrm>
            <a:off x="7113588" y="6415088"/>
            <a:ext cx="17938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Teff &gt; 4600K only</a:t>
            </a:r>
          </a:p>
        </p:txBody>
      </p:sp>
      <p:sp>
        <p:nvSpPr>
          <p:cNvPr id="77828" name="Text Box 2"/>
          <p:cNvSpPr txBox="1">
            <a:spLocks noChangeArrowheads="1"/>
          </p:cNvSpPr>
          <p:nvPr/>
        </p:nvSpPr>
        <p:spPr bwMode="auto">
          <a:xfrm>
            <a:off x="1608138" y="304800"/>
            <a:ext cx="5935662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00"/>
                </a:solidFill>
              </a:rPr>
              <a:t>Different planet populations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7315200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9874" name="Text Box 3"/>
          <p:cNvSpPr txBox="1">
            <a:spLocks noChangeArrowheads="1"/>
          </p:cNvSpPr>
          <p:nvPr/>
        </p:nvSpPr>
        <p:spPr bwMode="auto">
          <a:xfrm>
            <a:off x="1884363" y="1169988"/>
            <a:ext cx="55895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Multiple Candidate Systems and Single Candidate Systems</a:t>
            </a:r>
          </a:p>
        </p:txBody>
      </p:sp>
      <p:sp>
        <p:nvSpPr>
          <p:cNvPr id="79875" name="Text Box 4"/>
          <p:cNvSpPr txBox="1">
            <a:spLocks noChangeArrowheads="1"/>
          </p:cNvSpPr>
          <p:nvPr/>
        </p:nvSpPr>
        <p:spPr bwMode="auto">
          <a:xfrm>
            <a:off x="7113588" y="6415088"/>
            <a:ext cx="17938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Teff &gt; 4600K only</a:t>
            </a:r>
          </a:p>
        </p:txBody>
      </p:sp>
      <p:sp>
        <p:nvSpPr>
          <p:cNvPr id="79876" name="Text Box 2"/>
          <p:cNvSpPr txBox="1">
            <a:spLocks noChangeArrowheads="1"/>
          </p:cNvSpPr>
          <p:nvPr/>
        </p:nvSpPr>
        <p:spPr bwMode="auto">
          <a:xfrm>
            <a:off x="1608138" y="300038"/>
            <a:ext cx="5935662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00"/>
                </a:solidFill>
              </a:rPr>
              <a:t>Different planet populations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7315200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1922" name="Text Box 3"/>
          <p:cNvSpPr txBox="1">
            <a:spLocks noChangeArrowheads="1"/>
          </p:cNvSpPr>
          <p:nvPr/>
        </p:nvSpPr>
        <p:spPr bwMode="auto">
          <a:xfrm>
            <a:off x="1884363" y="1169988"/>
            <a:ext cx="55895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Multiple Candidate Systems and Single Candidate Systems</a:t>
            </a:r>
          </a:p>
        </p:txBody>
      </p:sp>
      <p:sp>
        <p:nvSpPr>
          <p:cNvPr id="81923" name="Text Box 4"/>
          <p:cNvSpPr txBox="1">
            <a:spLocks noChangeArrowheads="1"/>
          </p:cNvSpPr>
          <p:nvPr/>
        </p:nvSpPr>
        <p:spPr bwMode="auto">
          <a:xfrm>
            <a:off x="7113588" y="6415088"/>
            <a:ext cx="17938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Teff &gt; 4600K only</a:t>
            </a:r>
          </a:p>
        </p:txBody>
      </p:sp>
      <p:sp>
        <p:nvSpPr>
          <p:cNvPr id="81924" name="Freeform 5"/>
          <p:cNvSpPr>
            <a:spLocks noChangeArrowheads="1"/>
          </p:cNvSpPr>
          <p:nvPr/>
        </p:nvSpPr>
        <p:spPr bwMode="auto">
          <a:xfrm>
            <a:off x="947738" y="2079625"/>
            <a:ext cx="3101975" cy="3962400"/>
          </a:xfrm>
          <a:custGeom>
            <a:avLst/>
            <a:gdLst>
              <a:gd name="T0" fmla="*/ 3087934 w 3102429"/>
              <a:gd name="T1" fmla="*/ 631372 h 3962400"/>
              <a:gd name="T2" fmla="*/ 3033760 w 3102429"/>
              <a:gd name="T3" fmla="*/ 533400 h 3962400"/>
              <a:gd name="T4" fmla="*/ 2936246 w 3102429"/>
              <a:gd name="T5" fmla="*/ 413658 h 3962400"/>
              <a:gd name="T6" fmla="*/ 2882073 w 3102429"/>
              <a:gd name="T7" fmla="*/ 326572 h 3962400"/>
              <a:gd name="T8" fmla="*/ 2827899 w 3102429"/>
              <a:gd name="T9" fmla="*/ 239486 h 3962400"/>
              <a:gd name="T10" fmla="*/ 2773723 w 3102429"/>
              <a:gd name="T11" fmla="*/ 174172 h 3962400"/>
              <a:gd name="T12" fmla="*/ 2741222 w 3102429"/>
              <a:gd name="T13" fmla="*/ 163286 h 3962400"/>
              <a:gd name="T14" fmla="*/ 2687045 w 3102429"/>
              <a:gd name="T15" fmla="*/ 97972 h 3962400"/>
              <a:gd name="T16" fmla="*/ 2654539 w 3102429"/>
              <a:gd name="T17" fmla="*/ 76200 h 3962400"/>
              <a:gd name="T18" fmla="*/ 2600366 w 3102429"/>
              <a:gd name="T19" fmla="*/ 43543 h 3962400"/>
              <a:gd name="T20" fmla="*/ 2416174 w 3102429"/>
              <a:gd name="T21" fmla="*/ 10886 h 3962400"/>
              <a:gd name="T22" fmla="*/ 2329497 w 3102429"/>
              <a:gd name="T23" fmla="*/ 0 h 3962400"/>
              <a:gd name="T24" fmla="*/ 1581891 w 3102429"/>
              <a:gd name="T25" fmla="*/ 10886 h 3962400"/>
              <a:gd name="T26" fmla="*/ 1538551 w 3102429"/>
              <a:gd name="T27" fmla="*/ 32658 h 3962400"/>
              <a:gd name="T28" fmla="*/ 1484376 w 3102429"/>
              <a:gd name="T29" fmla="*/ 54429 h 3962400"/>
              <a:gd name="T30" fmla="*/ 1441040 w 3102429"/>
              <a:gd name="T31" fmla="*/ 97972 h 3962400"/>
              <a:gd name="T32" fmla="*/ 1386866 w 3102429"/>
              <a:gd name="T33" fmla="*/ 163286 h 3962400"/>
              <a:gd name="T34" fmla="*/ 1343526 w 3102429"/>
              <a:gd name="T35" fmla="*/ 228600 h 3962400"/>
              <a:gd name="T36" fmla="*/ 1311023 w 3102429"/>
              <a:gd name="T37" fmla="*/ 272143 h 3962400"/>
              <a:gd name="T38" fmla="*/ 1246008 w 3102429"/>
              <a:gd name="T39" fmla="*/ 391886 h 3962400"/>
              <a:gd name="T40" fmla="*/ 1224341 w 3102429"/>
              <a:gd name="T41" fmla="*/ 413658 h 3962400"/>
              <a:gd name="T42" fmla="*/ 1181005 w 3102429"/>
              <a:gd name="T43" fmla="*/ 489858 h 3962400"/>
              <a:gd name="T44" fmla="*/ 1115989 w 3102429"/>
              <a:gd name="T45" fmla="*/ 587829 h 3962400"/>
              <a:gd name="T46" fmla="*/ 1072657 w 3102429"/>
              <a:gd name="T47" fmla="*/ 642258 h 3962400"/>
              <a:gd name="T48" fmla="*/ 1029311 w 3102429"/>
              <a:gd name="T49" fmla="*/ 718458 h 3962400"/>
              <a:gd name="T50" fmla="*/ 975138 w 3102429"/>
              <a:gd name="T51" fmla="*/ 794658 h 3962400"/>
              <a:gd name="T52" fmla="*/ 920966 w 3102429"/>
              <a:gd name="T53" fmla="*/ 903515 h 3962400"/>
              <a:gd name="T54" fmla="*/ 877618 w 3102429"/>
              <a:gd name="T55" fmla="*/ 979715 h 3962400"/>
              <a:gd name="T56" fmla="*/ 747600 w 3102429"/>
              <a:gd name="T57" fmla="*/ 1230086 h 3962400"/>
              <a:gd name="T58" fmla="*/ 671760 w 3102429"/>
              <a:gd name="T59" fmla="*/ 1338943 h 3962400"/>
              <a:gd name="T60" fmla="*/ 660925 w 3102429"/>
              <a:gd name="T61" fmla="*/ 1371600 h 3962400"/>
              <a:gd name="T62" fmla="*/ 628428 w 3102429"/>
              <a:gd name="T63" fmla="*/ 1436915 h 3962400"/>
              <a:gd name="T64" fmla="*/ 617583 w 3102429"/>
              <a:gd name="T65" fmla="*/ 1480458 h 3962400"/>
              <a:gd name="T66" fmla="*/ 595924 w 3102429"/>
              <a:gd name="T67" fmla="*/ 1524000 h 3962400"/>
              <a:gd name="T68" fmla="*/ 552580 w 3102429"/>
              <a:gd name="T69" fmla="*/ 1632858 h 3962400"/>
              <a:gd name="T70" fmla="*/ 520082 w 3102429"/>
              <a:gd name="T71" fmla="*/ 1785258 h 3962400"/>
              <a:gd name="T72" fmla="*/ 487567 w 3102429"/>
              <a:gd name="T73" fmla="*/ 1883229 h 3962400"/>
              <a:gd name="T74" fmla="*/ 476732 w 3102429"/>
              <a:gd name="T75" fmla="*/ 1970315 h 3962400"/>
              <a:gd name="T76" fmla="*/ 455056 w 3102429"/>
              <a:gd name="T77" fmla="*/ 2013858 h 3962400"/>
              <a:gd name="T78" fmla="*/ 422559 w 3102429"/>
              <a:gd name="T79" fmla="*/ 2090058 h 3962400"/>
              <a:gd name="T80" fmla="*/ 400884 w 3102429"/>
              <a:gd name="T81" fmla="*/ 2177142 h 3962400"/>
              <a:gd name="T82" fmla="*/ 390062 w 3102429"/>
              <a:gd name="T83" fmla="*/ 2209800 h 3962400"/>
              <a:gd name="T84" fmla="*/ 368386 w 3102429"/>
              <a:gd name="T85" fmla="*/ 2340428 h 3962400"/>
              <a:gd name="T86" fmla="*/ 346711 w 3102429"/>
              <a:gd name="T87" fmla="*/ 2383972 h 3962400"/>
              <a:gd name="T88" fmla="*/ 335889 w 3102429"/>
              <a:gd name="T89" fmla="*/ 2449286 h 3962400"/>
              <a:gd name="T90" fmla="*/ 314214 w 3102429"/>
              <a:gd name="T91" fmla="*/ 2471058 h 3962400"/>
              <a:gd name="T92" fmla="*/ 270863 w 3102429"/>
              <a:gd name="T93" fmla="*/ 2612572 h 3962400"/>
              <a:gd name="T94" fmla="*/ 238366 w 3102429"/>
              <a:gd name="T95" fmla="*/ 2797628 h 3962400"/>
              <a:gd name="T96" fmla="*/ 205869 w 3102429"/>
              <a:gd name="T97" fmla="*/ 2884714 h 3962400"/>
              <a:gd name="T98" fmla="*/ 184193 w 3102429"/>
              <a:gd name="T99" fmla="*/ 2917372 h 3962400"/>
              <a:gd name="T100" fmla="*/ 151696 w 3102429"/>
              <a:gd name="T101" fmla="*/ 2982686 h 3962400"/>
              <a:gd name="T102" fmla="*/ 130021 w 3102429"/>
              <a:gd name="T103" fmla="*/ 3048000 h 3962400"/>
              <a:gd name="T104" fmla="*/ 119193 w 3102429"/>
              <a:gd name="T105" fmla="*/ 3080658 h 3962400"/>
              <a:gd name="T106" fmla="*/ 97524 w 3102429"/>
              <a:gd name="T107" fmla="*/ 3156858 h 3962400"/>
              <a:gd name="T108" fmla="*/ 75848 w 3102429"/>
              <a:gd name="T109" fmla="*/ 3211286 h 3962400"/>
              <a:gd name="T110" fmla="*/ 64994 w 3102429"/>
              <a:gd name="T111" fmla="*/ 3254828 h 3962400"/>
              <a:gd name="T112" fmla="*/ 54173 w 3102429"/>
              <a:gd name="T113" fmla="*/ 3320142 h 3962400"/>
              <a:gd name="T114" fmla="*/ 43351 w 3102429"/>
              <a:gd name="T115" fmla="*/ 3396342 h 3962400"/>
              <a:gd name="T116" fmla="*/ 32497 w 3102429"/>
              <a:gd name="T117" fmla="*/ 3429000 h 3962400"/>
              <a:gd name="T118" fmla="*/ 21676 w 3102429"/>
              <a:gd name="T119" fmla="*/ 3472542 h 3962400"/>
              <a:gd name="T120" fmla="*/ 0 w 3102429"/>
              <a:gd name="T121" fmla="*/ 3559628 h 3962400"/>
              <a:gd name="T122" fmla="*/ 10822 w 3102429"/>
              <a:gd name="T123" fmla="*/ 3962400 h 39624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102429"/>
              <a:gd name="T187" fmla="*/ 0 h 3962400"/>
              <a:gd name="T188" fmla="*/ 3102429 w 3102429"/>
              <a:gd name="T189" fmla="*/ 3962400 h 39624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102429" h="3962400">
                <a:moveTo>
                  <a:pt x="3102429" y="631372"/>
                </a:moveTo>
                <a:cubicBezTo>
                  <a:pt x="3086922" y="600358"/>
                  <a:pt x="3068500" y="560734"/>
                  <a:pt x="3048000" y="533400"/>
                </a:cubicBezTo>
                <a:cubicBezTo>
                  <a:pt x="3017057" y="492143"/>
                  <a:pt x="2977362" y="457390"/>
                  <a:pt x="2950029" y="413658"/>
                </a:cubicBezTo>
                <a:cubicBezTo>
                  <a:pt x="2931886" y="384629"/>
                  <a:pt x="2912848" y="356141"/>
                  <a:pt x="2895600" y="326572"/>
                </a:cubicBezTo>
                <a:cubicBezTo>
                  <a:pt x="2830505" y="214980"/>
                  <a:pt x="2922932" y="353949"/>
                  <a:pt x="2841172" y="239486"/>
                </a:cubicBezTo>
                <a:cubicBezTo>
                  <a:pt x="2822917" y="213930"/>
                  <a:pt x="2814464" y="192653"/>
                  <a:pt x="2786743" y="174172"/>
                </a:cubicBezTo>
                <a:cubicBezTo>
                  <a:pt x="2777196" y="167807"/>
                  <a:pt x="2764972" y="166915"/>
                  <a:pt x="2754086" y="163286"/>
                </a:cubicBezTo>
                <a:cubicBezTo>
                  <a:pt x="2738203" y="142109"/>
                  <a:pt x="2721286" y="115275"/>
                  <a:pt x="2699657" y="97972"/>
                </a:cubicBezTo>
                <a:cubicBezTo>
                  <a:pt x="2689441" y="89799"/>
                  <a:pt x="2678094" y="83134"/>
                  <a:pt x="2667000" y="76200"/>
                </a:cubicBezTo>
                <a:cubicBezTo>
                  <a:pt x="2649058" y="64986"/>
                  <a:pt x="2632320" y="51138"/>
                  <a:pt x="2612572" y="43543"/>
                </a:cubicBezTo>
                <a:cubicBezTo>
                  <a:pt x="2550749" y="19765"/>
                  <a:pt x="2492477" y="18529"/>
                  <a:pt x="2427514" y="10886"/>
                </a:cubicBezTo>
                <a:lnTo>
                  <a:pt x="2340429" y="0"/>
                </a:lnTo>
                <a:cubicBezTo>
                  <a:pt x="2090057" y="3629"/>
                  <a:pt x="1839501" y="604"/>
                  <a:pt x="1589314" y="10886"/>
                </a:cubicBezTo>
                <a:cubicBezTo>
                  <a:pt x="1573100" y="11552"/>
                  <a:pt x="1560601" y="26067"/>
                  <a:pt x="1545772" y="32658"/>
                </a:cubicBezTo>
                <a:cubicBezTo>
                  <a:pt x="1527916" y="40594"/>
                  <a:pt x="1509486" y="47172"/>
                  <a:pt x="1491343" y="54429"/>
                </a:cubicBezTo>
                <a:cubicBezTo>
                  <a:pt x="1476829" y="68943"/>
                  <a:pt x="1460116" y="81551"/>
                  <a:pt x="1447800" y="97972"/>
                </a:cubicBezTo>
                <a:cubicBezTo>
                  <a:pt x="1392556" y="171631"/>
                  <a:pt x="1461801" y="117667"/>
                  <a:pt x="1393372" y="163286"/>
                </a:cubicBezTo>
                <a:cubicBezTo>
                  <a:pt x="1378858" y="185057"/>
                  <a:pt x="1365528" y="207667"/>
                  <a:pt x="1349829" y="228600"/>
                </a:cubicBezTo>
                <a:cubicBezTo>
                  <a:pt x="1338943" y="243114"/>
                  <a:pt x="1326506" y="256586"/>
                  <a:pt x="1317172" y="272143"/>
                </a:cubicBezTo>
                <a:cubicBezTo>
                  <a:pt x="1274380" y="343463"/>
                  <a:pt x="1297622" y="327815"/>
                  <a:pt x="1251857" y="391886"/>
                </a:cubicBezTo>
                <a:cubicBezTo>
                  <a:pt x="1245892" y="400238"/>
                  <a:pt x="1237343" y="406401"/>
                  <a:pt x="1230086" y="413658"/>
                </a:cubicBezTo>
                <a:cubicBezTo>
                  <a:pt x="1211676" y="468886"/>
                  <a:pt x="1228909" y="428662"/>
                  <a:pt x="1186543" y="489858"/>
                </a:cubicBezTo>
                <a:cubicBezTo>
                  <a:pt x="1164202" y="522128"/>
                  <a:pt x="1145747" y="557181"/>
                  <a:pt x="1121229" y="587829"/>
                </a:cubicBezTo>
                <a:cubicBezTo>
                  <a:pt x="1106715" y="605972"/>
                  <a:pt x="1090574" y="622926"/>
                  <a:pt x="1077686" y="642258"/>
                </a:cubicBezTo>
                <a:cubicBezTo>
                  <a:pt x="1061459" y="666599"/>
                  <a:pt x="1049963" y="693850"/>
                  <a:pt x="1034143" y="718458"/>
                </a:cubicBezTo>
                <a:cubicBezTo>
                  <a:pt x="1017264" y="744715"/>
                  <a:pt x="996593" y="768401"/>
                  <a:pt x="979714" y="794658"/>
                </a:cubicBezTo>
                <a:cubicBezTo>
                  <a:pt x="836511" y="1017420"/>
                  <a:pt x="982281" y="789526"/>
                  <a:pt x="925286" y="903515"/>
                </a:cubicBezTo>
                <a:cubicBezTo>
                  <a:pt x="912203" y="929681"/>
                  <a:pt x="895317" y="953800"/>
                  <a:pt x="881743" y="979715"/>
                </a:cubicBezTo>
                <a:cubicBezTo>
                  <a:pt x="845830" y="1048276"/>
                  <a:pt x="795637" y="1159592"/>
                  <a:pt x="751114" y="1230086"/>
                </a:cubicBezTo>
                <a:cubicBezTo>
                  <a:pt x="727462" y="1267535"/>
                  <a:pt x="674914" y="1338943"/>
                  <a:pt x="674914" y="1338943"/>
                </a:cubicBezTo>
                <a:cubicBezTo>
                  <a:pt x="671286" y="1349829"/>
                  <a:pt x="668689" y="1361114"/>
                  <a:pt x="664029" y="1371600"/>
                </a:cubicBezTo>
                <a:cubicBezTo>
                  <a:pt x="654143" y="1393844"/>
                  <a:pt x="640412" y="1414315"/>
                  <a:pt x="631372" y="1436915"/>
                </a:cubicBezTo>
                <a:cubicBezTo>
                  <a:pt x="625816" y="1450806"/>
                  <a:pt x="625739" y="1466450"/>
                  <a:pt x="620486" y="1480458"/>
                </a:cubicBezTo>
                <a:cubicBezTo>
                  <a:pt x="614788" y="1495652"/>
                  <a:pt x="605106" y="1509085"/>
                  <a:pt x="598714" y="1524000"/>
                </a:cubicBezTo>
                <a:cubicBezTo>
                  <a:pt x="583319" y="1559921"/>
                  <a:pt x="555172" y="1632858"/>
                  <a:pt x="555172" y="1632858"/>
                </a:cubicBezTo>
                <a:cubicBezTo>
                  <a:pt x="543984" y="1699985"/>
                  <a:pt x="543380" y="1714315"/>
                  <a:pt x="522514" y="1785258"/>
                </a:cubicBezTo>
                <a:cubicBezTo>
                  <a:pt x="512801" y="1818283"/>
                  <a:pt x="489857" y="1883229"/>
                  <a:pt x="489857" y="1883229"/>
                </a:cubicBezTo>
                <a:cubicBezTo>
                  <a:pt x="486229" y="1912258"/>
                  <a:pt x="486067" y="1941934"/>
                  <a:pt x="478972" y="1970315"/>
                </a:cubicBezTo>
                <a:cubicBezTo>
                  <a:pt x="475036" y="1986058"/>
                  <a:pt x="463915" y="1999085"/>
                  <a:pt x="457200" y="2013858"/>
                </a:cubicBezTo>
                <a:cubicBezTo>
                  <a:pt x="445765" y="2039015"/>
                  <a:pt x="433282" y="2063842"/>
                  <a:pt x="424543" y="2090058"/>
                </a:cubicBezTo>
                <a:cubicBezTo>
                  <a:pt x="415081" y="2118444"/>
                  <a:pt x="410645" y="2148276"/>
                  <a:pt x="402772" y="2177143"/>
                </a:cubicBezTo>
                <a:cubicBezTo>
                  <a:pt x="399753" y="2188213"/>
                  <a:pt x="395515" y="2198914"/>
                  <a:pt x="391886" y="2209800"/>
                </a:cubicBezTo>
                <a:cubicBezTo>
                  <a:pt x="387934" y="2241415"/>
                  <a:pt x="383600" y="2304465"/>
                  <a:pt x="370114" y="2340429"/>
                </a:cubicBezTo>
                <a:cubicBezTo>
                  <a:pt x="364416" y="2355623"/>
                  <a:pt x="355600" y="2369458"/>
                  <a:pt x="348343" y="2383972"/>
                </a:cubicBezTo>
                <a:cubicBezTo>
                  <a:pt x="344714" y="2405743"/>
                  <a:pt x="345207" y="2428620"/>
                  <a:pt x="337457" y="2449286"/>
                </a:cubicBezTo>
                <a:cubicBezTo>
                  <a:pt x="333853" y="2458896"/>
                  <a:pt x="319498" y="2461529"/>
                  <a:pt x="315686" y="2471058"/>
                </a:cubicBezTo>
                <a:cubicBezTo>
                  <a:pt x="297357" y="2516882"/>
                  <a:pt x="283358" y="2564509"/>
                  <a:pt x="272143" y="2612572"/>
                </a:cubicBezTo>
                <a:cubicBezTo>
                  <a:pt x="257910" y="2673572"/>
                  <a:pt x="251771" y="2736207"/>
                  <a:pt x="239486" y="2797629"/>
                </a:cubicBezTo>
                <a:cubicBezTo>
                  <a:pt x="236346" y="2813328"/>
                  <a:pt x="209147" y="2880079"/>
                  <a:pt x="206829" y="2884715"/>
                </a:cubicBezTo>
                <a:cubicBezTo>
                  <a:pt x="200978" y="2896417"/>
                  <a:pt x="192314" y="2906486"/>
                  <a:pt x="185057" y="2917372"/>
                </a:cubicBezTo>
                <a:cubicBezTo>
                  <a:pt x="145363" y="3036460"/>
                  <a:pt x="208668" y="2856085"/>
                  <a:pt x="152400" y="2982686"/>
                </a:cubicBezTo>
                <a:cubicBezTo>
                  <a:pt x="143079" y="3003657"/>
                  <a:pt x="137886" y="3026229"/>
                  <a:pt x="130629" y="3048000"/>
                </a:cubicBezTo>
                <a:cubicBezTo>
                  <a:pt x="127000" y="3058886"/>
                  <a:pt x="122895" y="3069625"/>
                  <a:pt x="119743" y="3080658"/>
                </a:cubicBezTo>
                <a:cubicBezTo>
                  <a:pt x="112486" y="3106058"/>
                  <a:pt x="106326" y="3131797"/>
                  <a:pt x="97972" y="3156858"/>
                </a:cubicBezTo>
                <a:cubicBezTo>
                  <a:pt x="91793" y="3175396"/>
                  <a:pt x="82379" y="3192748"/>
                  <a:pt x="76200" y="3211286"/>
                </a:cubicBezTo>
                <a:cubicBezTo>
                  <a:pt x="71469" y="3225479"/>
                  <a:pt x="68248" y="3240158"/>
                  <a:pt x="65314" y="3254829"/>
                </a:cubicBezTo>
                <a:cubicBezTo>
                  <a:pt x="60985" y="3276472"/>
                  <a:pt x="57785" y="3298328"/>
                  <a:pt x="54429" y="3320143"/>
                </a:cubicBezTo>
                <a:cubicBezTo>
                  <a:pt x="50528" y="3345503"/>
                  <a:pt x="48575" y="3371183"/>
                  <a:pt x="43543" y="3396343"/>
                </a:cubicBezTo>
                <a:cubicBezTo>
                  <a:pt x="41293" y="3407595"/>
                  <a:pt x="35809" y="3417967"/>
                  <a:pt x="32657" y="3429000"/>
                </a:cubicBezTo>
                <a:cubicBezTo>
                  <a:pt x="28547" y="3443385"/>
                  <a:pt x="25017" y="3457938"/>
                  <a:pt x="21772" y="3472543"/>
                </a:cubicBezTo>
                <a:cubicBezTo>
                  <a:pt x="4259" y="3551352"/>
                  <a:pt x="19451" y="3501277"/>
                  <a:pt x="0" y="3559629"/>
                </a:cubicBezTo>
                <a:cubicBezTo>
                  <a:pt x="14319" y="3831682"/>
                  <a:pt x="10886" y="3697420"/>
                  <a:pt x="10886" y="3962400"/>
                </a:cubicBezTo>
              </a:path>
            </a:pathLst>
          </a:custGeom>
          <a:noFill/>
          <a:ln w="444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5" name="Text Box 3"/>
          <p:cNvSpPr txBox="1">
            <a:spLocks noChangeArrowheads="1"/>
          </p:cNvSpPr>
          <p:nvPr/>
        </p:nvSpPr>
        <p:spPr bwMode="auto">
          <a:xfrm>
            <a:off x="152400" y="6172200"/>
            <a:ext cx="3048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How do these planets get here?</a:t>
            </a:r>
          </a:p>
        </p:txBody>
      </p:sp>
      <p:sp>
        <p:nvSpPr>
          <p:cNvPr id="81926" name="Text Box 2"/>
          <p:cNvSpPr txBox="1">
            <a:spLocks noChangeArrowheads="1"/>
          </p:cNvSpPr>
          <p:nvPr/>
        </p:nvSpPr>
        <p:spPr bwMode="auto">
          <a:xfrm>
            <a:off x="1608138" y="300038"/>
            <a:ext cx="5935662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00"/>
                </a:solidFill>
              </a:rPr>
              <a:t>Different planet populations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ext Box 2"/>
          <p:cNvSpPr txBox="1">
            <a:spLocks noChangeArrowheads="1"/>
          </p:cNvSpPr>
          <p:nvPr/>
        </p:nvSpPr>
        <p:spPr bwMode="auto">
          <a:xfrm>
            <a:off x="1447800" y="300038"/>
            <a:ext cx="6316663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00"/>
                </a:solidFill>
              </a:rPr>
              <a:t>The Migration of Hot Jupiters</a:t>
            </a:r>
          </a:p>
        </p:txBody>
      </p:sp>
      <p:pic>
        <p:nvPicPr>
          <p:cNvPr id="839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79565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ext Box 4"/>
          <p:cNvSpPr txBox="1">
            <a:spLocks noChangeArrowheads="1"/>
          </p:cNvSpPr>
          <p:nvPr/>
        </p:nvSpPr>
        <p:spPr bwMode="auto">
          <a:xfrm>
            <a:off x="6248400" y="6340475"/>
            <a:ext cx="196056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Steffen et al. (2012b)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5" descr="c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762000"/>
            <a:ext cx="5868987" cy="5486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5" name="Text Box 1"/>
          <p:cNvSpPr txBox="1">
            <a:spLocks noChangeArrowheads="1"/>
          </p:cNvSpPr>
          <p:nvPr/>
        </p:nvSpPr>
        <p:spPr bwMode="auto">
          <a:xfrm>
            <a:off x="2286000" y="0"/>
            <a:ext cx="48768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FFFF00"/>
                </a:solidFill>
              </a:rPr>
              <a:t>63 Hot Jupiter Systems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5" descr="c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762000"/>
            <a:ext cx="5868987" cy="5486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19" name="Text Box 1"/>
          <p:cNvSpPr txBox="1">
            <a:spLocks noChangeArrowheads="1"/>
          </p:cNvSpPr>
          <p:nvPr/>
        </p:nvSpPr>
        <p:spPr bwMode="auto">
          <a:xfrm>
            <a:off x="2286000" y="0"/>
            <a:ext cx="48768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FFFF00"/>
                </a:solidFill>
              </a:rPr>
              <a:t>63 Hot Jupiter Systems</a:t>
            </a:r>
          </a:p>
        </p:txBody>
      </p:sp>
      <p:sp>
        <p:nvSpPr>
          <p:cNvPr id="86020" name="Text Box 1"/>
          <p:cNvSpPr txBox="1">
            <a:spLocks noChangeArrowheads="1"/>
          </p:cNvSpPr>
          <p:nvPr/>
        </p:nvSpPr>
        <p:spPr bwMode="auto">
          <a:xfrm>
            <a:off x="2133600" y="6234113"/>
            <a:ext cx="510540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FFFF00"/>
                </a:solidFill>
              </a:rPr>
              <a:t>no nearby companion planets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 Box 1"/>
          <p:cNvSpPr txBox="1">
            <a:spLocks noChangeArrowheads="1"/>
          </p:cNvSpPr>
          <p:nvPr/>
        </p:nvSpPr>
        <p:spPr bwMode="auto">
          <a:xfrm>
            <a:off x="1752600" y="334963"/>
            <a:ext cx="54864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00"/>
                </a:solidFill>
              </a:rPr>
              <a:t>The movement of Planets</a:t>
            </a:r>
          </a:p>
        </p:txBody>
      </p:sp>
      <p:pic>
        <p:nvPicPr>
          <p:cNvPr id="8704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3886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027113" y="1219200"/>
            <a:ext cx="2630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Peace and Harmony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1"/>
          <p:cNvSpPr txBox="1">
            <a:spLocks noChangeArrowheads="1"/>
          </p:cNvSpPr>
          <p:nvPr/>
        </p:nvSpPr>
        <p:spPr bwMode="auto">
          <a:xfrm>
            <a:off x="1752600" y="334963"/>
            <a:ext cx="54864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00"/>
                </a:solidFill>
              </a:rPr>
              <a:t>The movement of Planets</a:t>
            </a:r>
          </a:p>
        </p:txBody>
      </p:sp>
      <p:grpSp>
        <p:nvGrpSpPr>
          <p:cNvPr id="88066" name="Group 1"/>
          <p:cNvGrpSpPr>
            <a:grpSpLocks/>
          </p:cNvGrpSpPr>
          <p:nvPr/>
        </p:nvGrpSpPr>
        <p:grpSpPr bwMode="auto">
          <a:xfrm>
            <a:off x="5486400" y="1752600"/>
            <a:ext cx="2898775" cy="2689225"/>
            <a:chOff x="5334000" y="1295400"/>
            <a:chExt cx="3048000" cy="2971800"/>
          </a:xfrm>
        </p:grpSpPr>
        <p:sp>
          <p:nvSpPr>
            <p:cNvPr id="16" name="Oval 15"/>
            <p:cNvSpPr/>
            <p:nvPr/>
          </p:nvSpPr>
          <p:spPr bwMode="auto">
            <a:xfrm>
              <a:off x="6553200" y="2514600"/>
              <a:ext cx="533400" cy="533400"/>
            </a:xfrm>
            <a:prstGeom prst="ellipse">
              <a:avLst/>
            </a:prstGeom>
            <a:gradFill flip="none" rotWithShape="1">
              <a:gsLst>
                <a:gs pos="0">
                  <a:srgbClr val="FFFF00"/>
                </a:gs>
                <a:gs pos="100000">
                  <a:srgbClr val="FF6600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en-US">
                <a:latin typeface="Calibri" pitchFamily="32" charset="0"/>
                <a:cs typeface="Arial Unicode MS" charset="0"/>
              </a:endParaRPr>
            </a:p>
          </p:txBody>
        </p:sp>
        <p:sp>
          <p:nvSpPr>
            <p:cNvPr id="88075" name="Oval 3"/>
            <p:cNvSpPr>
              <a:spLocks noChangeArrowheads="1"/>
            </p:cNvSpPr>
            <p:nvPr/>
          </p:nvSpPr>
          <p:spPr bwMode="auto">
            <a:xfrm>
              <a:off x="5334000" y="1295400"/>
              <a:ext cx="2971800" cy="2971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cs typeface="Arial Unicode MS" charset="0"/>
              </a:endParaRPr>
            </a:p>
          </p:txBody>
        </p:sp>
        <p:sp>
          <p:nvSpPr>
            <p:cNvPr id="88076" name="Oval 4"/>
            <p:cNvSpPr>
              <a:spLocks noChangeArrowheads="1"/>
            </p:cNvSpPr>
            <p:nvPr/>
          </p:nvSpPr>
          <p:spPr bwMode="auto">
            <a:xfrm>
              <a:off x="5867400" y="1828800"/>
              <a:ext cx="1905000" cy="1905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cs typeface="Arial Unicode MS" charset="0"/>
              </a:endParaRPr>
            </a:p>
          </p:txBody>
        </p:sp>
        <p:sp>
          <p:nvSpPr>
            <p:cNvPr id="88077" name="Oval 9"/>
            <p:cNvSpPr>
              <a:spLocks noChangeArrowheads="1"/>
            </p:cNvSpPr>
            <p:nvPr/>
          </p:nvSpPr>
          <p:spPr bwMode="auto">
            <a:xfrm>
              <a:off x="7543800" y="2209800"/>
              <a:ext cx="228600" cy="2286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cs typeface="Arial Unicode MS" charset="0"/>
              </a:endParaRPr>
            </a:p>
          </p:txBody>
        </p:sp>
        <p:sp>
          <p:nvSpPr>
            <p:cNvPr id="88078" name="Oval 10"/>
            <p:cNvSpPr>
              <a:spLocks noChangeArrowheads="1"/>
            </p:cNvSpPr>
            <p:nvPr/>
          </p:nvSpPr>
          <p:spPr bwMode="auto">
            <a:xfrm>
              <a:off x="8153400" y="2895600"/>
              <a:ext cx="228600" cy="228600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cs typeface="Arial Unicode MS" charset="0"/>
              </a:endParaRPr>
            </a:p>
          </p:txBody>
        </p:sp>
      </p:grpSp>
      <p:pic>
        <p:nvPicPr>
          <p:cNvPr id="8806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3886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Text Box 3"/>
          <p:cNvSpPr txBox="1">
            <a:spLocks noChangeArrowheads="1"/>
          </p:cNvSpPr>
          <p:nvPr/>
        </p:nvSpPr>
        <p:spPr bwMode="auto">
          <a:xfrm>
            <a:off x="1027113" y="1219200"/>
            <a:ext cx="2630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Peace and Harmony</a:t>
            </a:r>
          </a:p>
        </p:txBody>
      </p:sp>
      <p:sp>
        <p:nvSpPr>
          <p:cNvPr id="88069" name="Text Box 3"/>
          <p:cNvSpPr txBox="1">
            <a:spLocks noChangeArrowheads="1"/>
          </p:cNvSpPr>
          <p:nvPr/>
        </p:nvSpPr>
        <p:spPr bwMode="auto">
          <a:xfrm>
            <a:off x="5410200" y="12192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Violence and Mayhem</a:t>
            </a:r>
          </a:p>
        </p:txBody>
      </p:sp>
      <p:sp>
        <p:nvSpPr>
          <p:cNvPr id="88070" name="Freeform 16"/>
          <p:cNvSpPr>
            <a:spLocks/>
          </p:cNvSpPr>
          <p:nvPr/>
        </p:nvSpPr>
        <p:spPr bwMode="auto">
          <a:xfrm>
            <a:off x="6843713" y="2166938"/>
            <a:ext cx="1384300" cy="900112"/>
          </a:xfrm>
          <a:custGeom>
            <a:avLst/>
            <a:gdLst>
              <a:gd name="T0" fmla="*/ 1382358 w 1384359"/>
              <a:gd name="T1" fmla="*/ 891638 h 901177"/>
              <a:gd name="T2" fmla="*/ 1311829 w 1384359"/>
              <a:gd name="T3" fmla="*/ 291282 h 901177"/>
              <a:gd name="T4" fmla="*/ 916871 w 1384359"/>
              <a:gd name="T5" fmla="*/ 26009 h 901177"/>
              <a:gd name="T6" fmla="*/ 197483 w 1384359"/>
              <a:gd name="T7" fmla="*/ 39971 h 901177"/>
              <a:gd name="T8" fmla="*/ 0 w 1384359"/>
              <a:gd name="T9" fmla="*/ 291282 h 90117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84359" h="901177">
                <a:moveTo>
                  <a:pt x="1382889" y="901177"/>
                </a:moveTo>
                <a:cubicBezTo>
                  <a:pt x="1386416" y="670695"/>
                  <a:pt x="1389944" y="440214"/>
                  <a:pt x="1312333" y="294399"/>
                </a:cubicBezTo>
                <a:cubicBezTo>
                  <a:pt x="1234722" y="148584"/>
                  <a:pt x="1103018" y="68621"/>
                  <a:pt x="917222" y="26288"/>
                </a:cubicBezTo>
                <a:cubicBezTo>
                  <a:pt x="731426" y="-16045"/>
                  <a:pt x="350425" y="-4286"/>
                  <a:pt x="197555" y="40399"/>
                </a:cubicBezTo>
                <a:cubicBezTo>
                  <a:pt x="44685" y="85084"/>
                  <a:pt x="0" y="294399"/>
                  <a:pt x="0" y="294399"/>
                </a:cubicBezTo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71" name="Freeform 19"/>
          <p:cNvSpPr>
            <a:spLocks/>
          </p:cNvSpPr>
          <p:nvPr/>
        </p:nvSpPr>
        <p:spPr bwMode="auto">
          <a:xfrm>
            <a:off x="7718425" y="2898775"/>
            <a:ext cx="1143000" cy="749300"/>
          </a:xfrm>
          <a:custGeom>
            <a:avLst/>
            <a:gdLst>
              <a:gd name="T0" fmla="*/ 0 w 1143000"/>
              <a:gd name="T1" fmla="*/ 0 h 749747"/>
              <a:gd name="T2" fmla="*/ 324555 w 1143000"/>
              <a:gd name="T3" fmla="*/ 603530 h 749747"/>
              <a:gd name="T4" fmla="*/ 677333 w 1143000"/>
              <a:gd name="T5" fmla="*/ 729851 h 749747"/>
              <a:gd name="T6" fmla="*/ 1143000 w 1143000"/>
              <a:gd name="T7" fmla="*/ 743885 h 74974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43000" h="749747">
                <a:moveTo>
                  <a:pt x="0" y="0"/>
                </a:moveTo>
                <a:cubicBezTo>
                  <a:pt x="105833" y="242241"/>
                  <a:pt x="211666" y="484482"/>
                  <a:pt x="324555" y="606778"/>
                </a:cubicBezTo>
                <a:cubicBezTo>
                  <a:pt x="437444" y="729074"/>
                  <a:pt x="540926" y="710260"/>
                  <a:pt x="677333" y="733778"/>
                </a:cubicBezTo>
                <a:cubicBezTo>
                  <a:pt x="813741" y="757297"/>
                  <a:pt x="1143000" y="747889"/>
                  <a:pt x="1143000" y="747889"/>
                </a:cubicBezTo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89" name="Group 1"/>
          <p:cNvGrpSpPr>
            <a:grpSpLocks/>
          </p:cNvGrpSpPr>
          <p:nvPr/>
        </p:nvGrpSpPr>
        <p:grpSpPr bwMode="auto">
          <a:xfrm>
            <a:off x="5486400" y="1752600"/>
            <a:ext cx="2898775" cy="2689225"/>
            <a:chOff x="5334000" y="1295400"/>
            <a:chExt cx="3048000" cy="2971800"/>
          </a:xfrm>
        </p:grpSpPr>
        <p:sp>
          <p:nvSpPr>
            <p:cNvPr id="3" name="Oval 2"/>
            <p:cNvSpPr/>
            <p:nvPr/>
          </p:nvSpPr>
          <p:spPr bwMode="auto">
            <a:xfrm>
              <a:off x="6553200" y="2514600"/>
              <a:ext cx="533400" cy="533400"/>
            </a:xfrm>
            <a:prstGeom prst="ellipse">
              <a:avLst/>
            </a:prstGeom>
            <a:gradFill flip="none" rotWithShape="1">
              <a:gsLst>
                <a:gs pos="0">
                  <a:srgbClr val="FFFF00"/>
                </a:gs>
                <a:gs pos="100000">
                  <a:srgbClr val="FF6600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en-US">
                <a:latin typeface="Calibri" pitchFamily="32" charset="0"/>
                <a:cs typeface="Arial Unicode MS" charset="0"/>
              </a:endParaRPr>
            </a:p>
          </p:txBody>
        </p:sp>
        <p:sp>
          <p:nvSpPr>
            <p:cNvPr id="89109" name="Oval 3"/>
            <p:cNvSpPr>
              <a:spLocks noChangeArrowheads="1"/>
            </p:cNvSpPr>
            <p:nvPr/>
          </p:nvSpPr>
          <p:spPr bwMode="auto">
            <a:xfrm>
              <a:off x="5334000" y="1295400"/>
              <a:ext cx="2971800" cy="2971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cs typeface="Arial Unicode MS" charset="0"/>
              </a:endParaRPr>
            </a:p>
          </p:txBody>
        </p:sp>
        <p:sp>
          <p:nvSpPr>
            <p:cNvPr id="89110" name="Oval 4"/>
            <p:cNvSpPr>
              <a:spLocks noChangeArrowheads="1"/>
            </p:cNvSpPr>
            <p:nvPr/>
          </p:nvSpPr>
          <p:spPr bwMode="auto">
            <a:xfrm>
              <a:off x="5867400" y="1828800"/>
              <a:ext cx="1905000" cy="1905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cs typeface="Arial Unicode MS" charset="0"/>
              </a:endParaRPr>
            </a:p>
          </p:txBody>
        </p:sp>
        <p:sp>
          <p:nvSpPr>
            <p:cNvPr id="89111" name="Oval 9"/>
            <p:cNvSpPr>
              <a:spLocks noChangeArrowheads="1"/>
            </p:cNvSpPr>
            <p:nvPr/>
          </p:nvSpPr>
          <p:spPr bwMode="auto">
            <a:xfrm>
              <a:off x="7543800" y="2209800"/>
              <a:ext cx="228600" cy="2286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cs typeface="Arial Unicode MS" charset="0"/>
              </a:endParaRPr>
            </a:p>
          </p:txBody>
        </p:sp>
        <p:sp>
          <p:nvSpPr>
            <p:cNvPr id="89112" name="Oval 10"/>
            <p:cNvSpPr>
              <a:spLocks noChangeArrowheads="1"/>
            </p:cNvSpPr>
            <p:nvPr/>
          </p:nvSpPr>
          <p:spPr bwMode="auto">
            <a:xfrm>
              <a:off x="8153400" y="2895600"/>
              <a:ext cx="228600" cy="228600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cs typeface="Arial Unicode MS" charset="0"/>
              </a:endParaRPr>
            </a:p>
          </p:txBody>
        </p:sp>
      </p:grpSp>
      <p:pic>
        <p:nvPicPr>
          <p:cNvPr id="8909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3886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9091" name="Group 3"/>
          <p:cNvGrpSpPr>
            <a:grpSpLocks/>
          </p:cNvGrpSpPr>
          <p:nvPr/>
        </p:nvGrpSpPr>
        <p:grpSpPr bwMode="auto">
          <a:xfrm>
            <a:off x="5486400" y="4594225"/>
            <a:ext cx="2971800" cy="1447800"/>
            <a:chOff x="5334000" y="4800600"/>
            <a:chExt cx="3124200" cy="1600200"/>
          </a:xfrm>
        </p:grpSpPr>
        <p:sp>
          <p:nvSpPr>
            <p:cNvPr id="6" name="Oval 5"/>
            <p:cNvSpPr/>
            <p:nvPr/>
          </p:nvSpPr>
          <p:spPr bwMode="auto">
            <a:xfrm>
              <a:off x="5791200" y="5334000"/>
              <a:ext cx="533400" cy="533400"/>
            </a:xfrm>
            <a:prstGeom prst="ellipse">
              <a:avLst/>
            </a:prstGeom>
            <a:gradFill flip="none" rotWithShape="1">
              <a:gsLst>
                <a:gs pos="0">
                  <a:srgbClr val="FFFF00"/>
                </a:gs>
                <a:gs pos="100000">
                  <a:srgbClr val="FF6600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en-US">
                <a:latin typeface="Calibri" pitchFamily="32" charset="0"/>
                <a:cs typeface="Arial Unicode MS" charset="0"/>
              </a:endParaRPr>
            </a:p>
          </p:txBody>
        </p:sp>
        <p:sp>
          <p:nvSpPr>
            <p:cNvPr id="89100" name="Oval 6"/>
            <p:cNvSpPr>
              <a:spLocks noChangeArrowheads="1"/>
            </p:cNvSpPr>
            <p:nvPr/>
          </p:nvSpPr>
          <p:spPr bwMode="auto">
            <a:xfrm>
              <a:off x="5486400" y="4800600"/>
              <a:ext cx="2971800" cy="16002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cs typeface="Arial Unicode MS" charset="0"/>
              </a:endParaRPr>
            </a:p>
          </p:txBody>
        </p:sp>
        <p:sp>
          <p:nvSpPr>
            <p:cNvPr id="89101" name="Oval 7"/>
            <p:cNvSpPr>
              <a:spLocks noChangeArrowheads="1"/>
            </p:cNvSpPr>
            <p:nvPr/>
          </p:nvSpPr>
          <p:spPr bwMode="auto">
            <a:xfrm>
              <a:off x="5410200" y="4800600"/>
              <a:ext cx="2057400" cy="16002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cs typeface="Arial Unicode MS" charset="0"/>
              </a:endParaRPr>
            </a:p>
          </p:txBody>
        </p:sp>
        <p:sp>
          <p:nvSpPr>
            <p:cNvPr id="89102" name="Oval 8"/>
            <p:cNvSpPr>
              <a:spLocks noChangeArrowheads="1"/>
            </p:cNvSpPr>
            <p:nvPr/>
          </p:nvSpPr>
          <p:spPr bwMode="auto">
            <a:xfrm>
              <a:off x="5334000" y="4800600"/>
              <a:ext cx="1524000" cy="16002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cs typeface="Arial Unicode MS" charset="0"/>
              </a:endParaRPr>
            </a:p>
          </p:txBody>
        </p:sp>
        <p:sp>
          <p:nvSpPr>
            <p:cNvPr id="89103" name="Oval 10"/>
            <p:cNvSpPr>
              <a:spLocks noChangeArrowheads="1"/>
            </p:cNvSpPr>
            <p:nvPr/>
          </p:nvSpPr>
          <p:spPr bwMode="auto">
            <a:xfrm>
              <a:off x="7772400" y="4876800"/>
              <a:ext cx="228600" cy="228600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cs typeface="Arial Unicode MS" charset="0"/>
              </a:endParaRPr>
            </a:p>
          </p:txBody>
        </p:sp>
        <p:sp>
          <p:nvSpPr>
            <p:cNvPr id="89104" name="Oval 10"/>
            <p:cNvSpPr>
              <a:spLocks noChangeArrowheads="1"/>
            </p:cNvSpPr>
            <p:nvPr/>
          </p:nvSpPr>
          <p:spPr bwMode="auto">
            <a:xfrm>
              <a:off x="7086600" y="4953000"/>
              <a:ext cx="228600" cy="228600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cs typeface="Arial Unicode MS" charset="0"/>
              </a:endParaRPr>
            </a:p>
          </p:txBody>
        </p:sp>
        <p:sp>
          <p:nvSpPr>
            <p:cNvPr id="89105" name="Oval 10"/>
            <p:cNvSpPr>
              <a:spLocks noChangeArrowheads="1"/>
            </p:cNvSpPr>
            <p:nvPr/>
          </p:nvSpPr>
          <p:spPr bwMode="auto">
            <a:xfrm>
              <a:off x="6629400" y="5105400"/>
              <a:ext cx="228600" cy="228600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cs typeface="Arial Unicode MS" charset="0"/>
              </a:endParaRPr>
            </a:p>
          </p:txBody>
        </p:sp>
      </p:grpSp>
      <p:sp>
        <p:nvSpPr>
          <p:cNvPr id="89092" name="Text Box 3"/>
          <p:cNvSpPr txBox="1">
            <a:spLocks noChangeArrowheads="1"/>
          </p:cNvSpPr>
          <p:nvPr/>
        </p:nvSpPr>
        <p:spPr bwMode="auto">
          <a:xfrm>
            <a:off x="1027113" y="1219200"/>
            <a:ext cx="2630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Peace and Harmony</a:t>
            </a:r>
          </a:p>
        </p:txBody>
      </p:sp>
      <p:sp>
        <p:nvSpPr>
          <p:cNvPr id="89093" name="Text Box 3"/>
          <p:cNvSpPr txBox="1">
            <a:spLocks noChangeArrowheads="1"/>
          </p:cNvSpPr>
          <p:nvPr/>
        </p:nvSpPr>
        <p:spPr bwMode="auto">
          <a:xfrm>
            <a:off x="5410200" y="12192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Violence and Mayhem</a:t>
            </a:r>
          </a:p>
        </p:txBody>
      </p:sp>
      <p:sp>
        <p:nvSpPr>
          <p:cNvPr id="89094" name="Freeform 16"/>
          <p:cNvSpPr>
            <a:spLocks/>
          </p:cNvSpPr>
          <p:nvPr/>
        </p:nvSpPr>
        <p:spPr bwMode="auto">
          <a:xfrm>
            <a:off x="6843713" y="2166938"/>
            <a:ext cx="1384300" cy="900112"/>
          </a:xfrm>
          <a:custGeom>
            <a:avLst/>
            <a:gdLst>
              <a:gd name="T0" fmla="*/ 1382358 w 1384359"/>
              <a:gd name="T1" fmla="*/ 891638 h 901177"/>
              <a:gd name="T2" fmla="*/ 1311829 w 1384359"/>
              <a:gd name="T3" fmla="*/ 291282 h 901177"/>
              <a:gd name="T4" fmla="*/ 916871 w 1384359"/>
              <a:gd name="T5" fmla="*/ 26009 h 901177"/>
              <a:gd name="T6" fmla="*/ 197483 w 1384359"/>
              <a:gd name="T7" fmla="*/ 39971 h 901177"/>
              <a:gd name="T8" fmla="*/ 0 w 1384359"/>
              <a:gd name="T9" fmla="*/ 291282 h 90117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84359" h="901177">
                <a:moveTo>
                  <a:pt x="1382889" y="901177"/>
                </a:moveTo>
                <a:cubicBezTo>
                  <a:pt x="1386416" y="670695"/>
                  <a:pt x="1389944" y="440214"/>
                  <a:pt x="1312333" y="294399"/>
                </a:cubicBezTo>
                <a:cubicBezTo>
                  <a:pt x="1234722" y="148584"/>
                  <a:pt x="1103018" y="68621"/>
                  <a:pt x="917222" y="26288"/>
                </a:cubicBezTo>
                <a:cubicBezTo>
                  <a:pt x="731426" y="-16045"/>
                  <a:pt x="350425" y="-4286"/>
                  <a:pt x="197555" y="40399"/>
                </a:cubicBezTo>
                <a:cubicBezTo>
                  <a:pt x="44685" y="85084"/>
                  <a:pt x="0" y="294399"/>
                  <a:pt x="0" y="294399"/>
                </a:cubicBezTo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5" name="Freeform 19"/>
          <p:cNvSpPr>
            <a:spLocks/>
          </p:cNvSpPr>
          <p:nvPr/>
        </p:nvSpPr>
        <p:spPr bwMode="auto">
          <a:xfrm>
            <a:off x="7718425" y="2898775"/>
            <a:ext cx="1143000" cy="749300"/>
          </a:xfrm>
          <a:custGeom>
            <a:avLst/>
            <a:gdLst>
              <a:gd name="T0" fmla="*/ 0 w 1143000"/>
              <a:gd name="T1" fmla="*/ 0 h 749747"/>
              <a:gd name="T2" fmla="*/ 324555 w 1143000"/>
              <a:gd name="T3" fmla="*/ 603530 h 749747"/>
              <a:gd name="T4" fmla="*/ 677333 w 1143000"/>
              <a:gd name="T5" fmla="*/ 729851 h 749747"/>
              <a:gd name="T6" fmla="*/ 1143000 w 1143000"/>
              <a:gd name="T7" fmla="*/ 743885 h 74974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43000" h="749747">
                <a:moveTo>
                  <a:pt x="0" y="0"/>
                </a:moveTo>
                <a:cubicBezTo>
                  <a:pt x="105833" y="242241"/>
                  <a:pt x="211666" y="484482"/>
                  <a:pt x="324555" y="606778"/>
                </a:cubicBezTo>
                <a:cubicBezTo>
                  <a:pt x="437444" y="729074"/>
                  <a:pt x="540926" y="710260"/>
                  <a:pt x="677333" y="733778"/>
                </a:cubicBezTo>
                <a:cubicBezTo>
                  <a:pt x="813741" y="757297"/>
                  <a:pt x="1143000" y="747889"/>
                  <a:pt x="1143000" y="747889"/>
                </a:cubicBezTo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6" name="Text Box 1"/>
          <p:cNvSpPr txBox="1">
            <a:spLocks noChangeArrowheads="1"/>
          </p:cNvSpPr>
          <p:nvPr/>
        </p:nvSpPr>
        <p:spPr bwMode="auto">
          <a:xfrm>
            <a:off x="1752600" y="334963"/>
            <a:ext cx="54864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00"/>
                </a:solidFill>
              </a:rPr>
              <a:t>The movement of Planets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6425" cy="1139825"/>
          </a:xfrm>
        </p:spPr>
        <p:txBody>
          <a:bodyPr/>
          <a:lstStyle/>
          <a:p>
            <a:r>
              <a:rPr lang="en-US">
                <a:latin typeface="Calibri" charset="0"/>
              </a:rPr>
              <a:t>Launch Vehicle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20775"/>
            <a:ext cx="8229600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3" name="Group 1"/>
          <p:cNvGrpSpPr>
            <a:grpSpLocks/>
          </p:cNvGrpSpPr>
          <p:nvPr/>
        </p:nvGrpSpPr>
        <p:grpSpPr bwMode="auto">
          <a:xfrm>
            <a:off x="5486400" y="1752600"/>
            <a:ext cx="2898775" cy="2689225"/>
            <a:chOff x="5334000" y="1295400"/>
            <a:chExt cx="3048000" cy="2971800"/>
          </a:xfrm>
        </p:grpSpPr>
        <p:sp>
          <p:nvSpPr>
            <p:cNvPr id="3" name="Oval 2"/>
            <p:cNvSpPr/>
            <p:nvPr/>
          </p:nvSpPr>
          <p:spPr bwMode="auto">
            <a:xfrm>
              <a:off x="6553200" y="2514600"/>
              <a:ext cx="533400" cy="533400"/>
            </a:xfrm>
            <a:prstGeom prst="ellipse">
              <a:avLst/>
            </a:prstGeom>
            <a:gradFill flip="none" rotWithShape="1">
              <a:gsLst>
                <a:gs pos="0">
                  <a:srgbClr val="FFFF00"/>
                </a:gs>
                <a:gs pos="100000">
                  <a:srgbClr val="FF6600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en-US">
                <a:latin typeface="Calibri" pitchFamily="32" charset="0"/>
                <a:cs typeface="Arial Unicode MS" charset="0"/>
              </a:endParaRPr>
            </a:p>
          </p:txBody>
        </p:sp>
        <p:sp>
          <p:nvSpPr>
            <p:cNvPr id="90135" name="Oval 3"/>
            <p:cNvSpPr>
              <a:spLocks noChangeArrowheads="1"/>
            </p:cNvSpPr>
            <p:nvPr/>
          </p:nvSpPr>
          <p:spPr bwMode="auto">
            <a:xfrm>
              <a:off x="5334000" y="1295400"/>
              <a:ext cx="2971800" cy="29718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cs typeface="Arial Unicode MS" charset="0"/>
              </a:endParaRPr>
            </a:p>
          </p:txBody>
        </p:sp>
        <p:sp>
          <p:nvSpPr>
            <p:cNvPr id="90136" name="Oval 4"/>
            <p:cNvSpPr>
              <a:spLocks noChangeArrowheads="1"/>
            </p:cNvSpPr>
            <p:nvPr/>
          </p:nvSpPr>
          <p:spPr bwMode="auto">
            <a:xfrm>
              <a:off x="5867400" y="1828800"/>
              <a:ext cx="1905000" cy="1905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cs typeface="Arial Unicode MS" charset="0"/>
              </a:endParaRPr>
            </a:p>
          </p:txBody>
        </p:sp>
        <p:sp>
          <p:nvSpPr>
            <p:cNvPr id="90137" name="Oval 9"/>
            <p:cNvSpPr>
              <a:spLocks noChangeArrowheads="1"/>
            </p:cNvSpPr>
            <p:nvPr/>
          </p:nvSpPr>
          <p:spPr bwMode="auto">
            <a:xfrm>
              <a:off x="7543800" y="2209800"/>
              <a:ext cx="228600" cy="2286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cs typeface="Arial Unicode MS" charset="0"/>
              </a:endParaRPr>
            </a:p>
          </p:txBody>
        </p:sp>
        <p:sp>
          <p:nvSpPr>
            <p:cNvPr id="90138" name="Oval 10"/>
            <p:cNvSpPr>
              <a:spLocks noChangeArrowheads="1"/>
            </p:cNvSpPr>
            <p:nvPr/>
          </p:nvSpPr>
          <p:spPr bwMode="auto">
            <a:xfrm>
              <a:off x="8153400" y="2895600"/>
              <a:ext cx="228600" cy="228600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cs typeface="Arial Unicode MS" charset="0"/>
              </a:endParaRPr>
            </a:p>
          </p:txBody>
        </p:sp>
      </p:grpSp>
      <p:pic>
        <p:nvPicPr>
          <p:cNvPr id="9011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3886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115" name="Group 3"/>
          <p:cNvGrpSpPr>
            <a:grpSpLocks/>
          </p:cNvGrpSpPr>
          <p:nvPr/>
        </p:nvGrpSpPr>
        <p:grpSpPr bwMode="auto">
          <a:xfrm>
            <a:off x="5486400" y="4594225"/>
            <a:ext cx="2971800" cy="1447800"/>
            <a:chOff x="5334000" y="4800600"/>
            <a:chExt cx="3124200" cy="1600200"/>
          </a:xfrm>
        </p:grpSpPr>
        <p:sp>
          <p:nvSpPr>
            <p:cNvPr id="6" name="Oval 5"/>
            <p:cNvSpPr/>
            <p:nvPr/>
          </p:nvSpPr>
          <p:spPr bwMode="auto">
            <a:xfrm>
              <a:off x="5791200" y="5334000"/>
              <a:ext cx="533400" cy="533400"/>
            </a:xfrm>
            <a:prstGeom prst="ellipse">
              <a:avLst/>
            </a:prstGeom>
            <a:gradFill flip="none" rotWithShape="1">
              <a:gsLst>
                <a:gs pos="0">
                  <a:srgbClr val="FFFF00"/>
                </a:gs>
                <a:gs pos="100000">
                  <a:srgbClr val="FF6600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endParaRPr lang="en-US">
                <a:latin typeface="Calibri" pitchFamily="32" charset="0"/>
                <a:cs typeface="Arial Unicode MS" charset="0"/>
              </a:endParaRPr>
            </a:p>
          </p:txBody>
        </p:sp>
        <p:sp>
          <p:nvSpPr>
            <p:cNvPr id="90126" name="Oval 6"/>
            <p:cNvSpPr>
              <a:spLocks noChangeArrowheads="1"/>
            </p:cNvSpPr>
            <p:nvPr/>
          </p:nvSpPr>
          <p:spPr bwMode="auto">
            <a:xfrm>
              <a:off x="5486400" y="4800600"/>
              <a:ext cx="2971800" cy="16002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cs typeface="Arial Unicode MS" charset="0"/>
              </a:endParaRPr>
            </a:p>
          </p:txBody>
        </p:sp>
        <p:sp>
          <p:nvSpPr>
            <p:cNvPr id="90127" name="Oval 7"/>
            <p:cNvSpPr>
              <a:spLocks noChangeArrowheads="1"/>
            </p:cNvSpPr>
            <p:nvPr/>
          </p:nvSpPr>
          <p:spPr bwMode="auto">
            <a:xfrm>
              <a:off x="5410200" y="4800600"/>
              <a:ext cx="2057400" cy="16002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cs typeface="Arial Unicode MS" charset="0"/>
              </a:endParaRPr>
            </a:p>
          </p:txBody>
        </p:sp>
        <p:sp>
          <p:nvSpPr>
            <p:cNvPr id="90128" name="Oval 8"/>
            <p:cNvSpPr>
              <a:spLocks noChangeArrowheads="1"/>
            </p:cNvSpPr>
            <p:nvPr/>
          </p:nvSpPr>
          <p:spPr bwMode="auto">
            <a:xfrm>
              <a:off x="5334000" y="4800600"/>
              <a:ext cx="1524000" cy="16002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cs typeface="Arial Unicode MS" charset="0"/>
              </a:endParaRPr>
            </a:p>
          </p:txBody>
        </p:sp>
        <p:sp>
          <p:nvSpPr>
            <p:cNvPr id="90129" name="Oval 10"/>
            <p:cNvSpPr>
              <a:spLocks noChangeArrowheads="1"/>
            </p:cNvSpPr>
            <p:nvPr/>
          </p:nvSpPr>
          <p:spPr bwMode="auto">
            <a:xfrm>
              <a:off x="7772400" y="4876800"/>
              <a:ext cx="228600" cy="228600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cs typeface="Arial Unicode MS" charset="0"/>
              </a:endParaRPr>
            </a:p>
          </p:txBody>
        </p:sp>
        <p:sp>
          <p:nvSpPr>
            <p:cNvPr id="90130" name="Oval 10"/>
            <p:cNvSpPr>
              <a:spLocks noChangeArrowheads="1"/>
            </p:cNvSpPr>
            <p:nvPr/>
          </p:nvSpPr>
          <p:spPr bwMode="auto">
            <a:xfrm>
              <a:off x="7086600" y="4953000"/>
              <a:ext cx="228600" cy="228600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cs typeface="Arial Unicode MS" charset="0"/>
              </a:endParaRPr>
            </a:p>
          </p:txBody>
        </p:sp>
        <p:sp>
          <p:nvSpPr>
            <p:cNvPr id="90131" name="Oval 10"/>
            <p:cNvSpPr>
              <a:spLocks noChangeArrowheads="1"/>
            </p:cNvSpPr>
            <p:nvPr/>
          </p:nvSpPr>
          <p:spPr bwMode="auto">
            <a:xfrm>
              <a:off x="6629400" y="5105400"/>
              <a:ext cx="228600" cy="228600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cs typeface="Arial Unicode MS" charset="0"/>
              </a:endParaRPr>
            </a:p>
          </p:txBody>
        </p:sp>
      </p:grpSp>
      <p:sp>
        <p:nvSpPr>
          <p:cNvPr id="90116" name="Text Box 3"/>
          <p:cNvSpPr txBox="1">
            <a:spLocks noChangeArrowheads="1"/>
          </p:cNvSpPr>
          <p:nvPr/>
        </p:nvSpPr>
        <p:spPr bwMode="auto">
          <a:xfrm>
            <a:off x="1027113" y="1219200"/>
            <a:ext cx="2630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Peace and Harmony</a:t>
            </a:r>
          </a:p>
        </p:txBody>
      </p:sp>
      <p:sp>
        <p:nvSpPr>
          <p:cNvPr id="90117" name="Text Box 3"/>
          <p:cNvSpPr txBox="1">
            <a:spLocks noChangeArrowheads="1"/>
          </p:cNvSpPr>
          <p:nvPr/>
        </p:nvSpPr>
        <p:spPr bwMode="auto">
          <a:xfrm>
            <a:off x="5410200" y="12192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Violence and Mayhem</a:t>
            </a:r>
          </a:p>
        </p:txBody>
      </p:sp>
      <p:sp>
        <p:nvSpPr>
          <p:cNvPr id="90118" name="Text Box 1"/>
          <p:cNvSpPr txBox="1">
            <a:spLocks noChangeArrowheads="1"/>
          </p:cNvSpPr>
          <p:nvPr/>
        </p:nvSpPr>
        <p:spPr bwMode="auto">
          <a:xfrm>
            <a:off x="1752600" y="334963"/>
            <a:ext cx="54864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00"/>
                </a:solidFill>
              </a:rPr>
              <a:t>The movement of Planets</a:t>
            </a:r>
          </a:p>
        </p:txBody>
      </p:sp>
      <p:sp>
        <p:nvSpPr>
          <p:cNvPr id="90119" name="Text Box 3"/>
          <p:cNvSpPr txBox="1">
            <a:spLocks noChangeArrowheads="1"/>
          </p:cNvSpPr>
          <p:nvPr/>
        </p:nvSpPr>
        <p:spPr bwMode="auto">
          <a:xfrm>
            <a:off x="1371600" y="6172200"/>
            <a:ext cx="1876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Small Planets</a:t>
            </a:r>
          </a:p>
        </p:txBody>
      </p:sp>
      <p:sp>
        <p:nvSpPr>
          <p:cNvPr id="90120" name="Text Box 3"/>
          <p:cNvSpPr txBox="1">
            <a:spLocks noChangeArrowheads="1"/>
          </p:cNvSpPr>
          <p:nvPr/>
        </p:nvSpPr>
        <p:spPr bwMode="auto">
          <a:xfrm>
            <a:off x="6124575" y="6172200"/>
            <a:ext cx="1876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Large Planets</a:t>
            </a:r>
          </a:p>
        </p:txBody>
      </p:sp>
      <p:sp>
        <p:nvSpPr>
          <p:cNvPr id="90121" name="Freeform 16"/>
          <p:cNvSpPr>
            <a:spLocks/>
          </p:cNvSpPr>
          <p:nvPr/>
        </p:nvSpPr>
        <p:spPr bwMode="auto">
          <a:xfrm>
            <a:off x="6843713" y="2166938"/>
            <a:ext cx="1384300" cy="900112"/>
          </a:xfrm>
          <a:custGeom>
            <a:avLst/>
            <a:gdLst>
              <a:gd name="T0" fmla="*/ 1382358 w 1384359"/>
              <a:gd name="T1" fmla="*/ 891638 h 901177"/>
              <a:gd name="T2" fmla="*/ 1311829 w 1384359"/>
              <a:gd name="T3" fmla="*/ 291282 h 901177"/>
              <a:gd name="T4" fmla="*/ 916871 w 1384359"/>
              <a:gd name="T5" fmla="*/ 26009 h 901177"/>
              <a:gd name="T6" fmla="*/ 197483 w 1384359"/>
              <a:gd name="T7" fmla="*/ 39971 h 901177"/>
              <a:gd name="T8" fmla="*/ 0 w 1384359"/>
              <a:gd name="T9" fmla="*/ 291282 h 90117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84359" h="901177">
                <a:moveTo>
                  <a:pt x="1382889" y="901177"/>
                </a:moveTo>
                <a:cubicBezTo>
                  <a:pt x="1386416" y="670695"/>
                  <a:pt x="1389944" y="440214"/>
                  <a:pt x="1312333" y="294399"/>
                </a:cubicBezTo>
                <a:cubicBezTo>
                  <a:pt x="1234722" y="148584"/>
                  <a:pt x="1103018" y="68621"/>
                  <a:pt x="917222" y="26288"/>
                </a:cubicBezTo>
                <a:cubicBezTo>
                  <a:pt x="731426" y="-16045"/>
                  <a:pt x="350425" y="-4286"/>
                  <a:pt x="197555" y="40399"/>
                </a:cubicBezTo>
                <a:cubicBezTo>
                  <a:pt x="44685" y="85084"/>
                  <a:pt x="0" y="294399"/>
                  <a:pt x="0" y="294399"/>
                </a:cubicBezTo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22" name="Freeform 19"/>
          <p:cNvSpPr>
            <a:spLocks/>
          </p:cNvSpPr>
          <p:nvPr/>
        </p:nvSpPr>
        <p:spPr bwMode="auto">
          <a:xfrm>
            <a:off x="7718425" y="2898775"/>
            <a:ext cx="1143000" cy="749300"/>
          </a:xfrm>
          <a:custGeom>
            <a:avLst/>
            <a:gdLst>
              <a:gd name="T0" fmla="*/ 0 w 1143000"/>
              <a:gd name="T1" fmla="*/ 0 h 749747"/>
              <a:gd name="T2" fmla="*/ 324555 w 1143000"/>
              <a:gd name="T3" fmla="*/ 603530 h 749747"/>
              <a:gd name="T4" fmla="*/ 677333 w 1143000"/>
              <a:gd name="T5" fmla="*/ 729851 h 749747"/>
              <a:gd name="T6" fmla="*/ 1143000 w 1143000"/>
              <a:gd name="T7" fmla="*/ 743885 h 74974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43000" h="749747">
                <a:moveTo>
                  <a:pt x="0" y="0"/>
                </a:moveTo>
                <a:cubicBezTo>
                  <a:pt x="105833" y="242241"/>
                  <a:pt x="211666" y="484482"/>
                  <a:pt x="324555" y="606778"/>
                </a:cubicBezTo>
                <a:cubicBezTo>
                  <a:pt x="437444" y="729074"/>
                  <a:pt x="540926" y="710260"/>
                  <a:pt x="677333" y="733778"/>
                </a:cubicBezTo>
                <a:cubicBezTo>
                  <a:pt x="813741" y="757297"/>
                  <a:pt x="1143000" y="747889"/>
                  <a:pt x="1143000" y="747889"/>
                </a:cubicBezTo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 Box 1"/>
          <p:cNvSpPr txBox="1">
            <a:spLocks noChangeArrowheads="1"/>
          </p:cNvSpPr>
          <p:nvPr/>
        </p:nvSpPr>
        <p:spPr bwMode="auto">
          <a:xfrm>
            <a:off x="1905000" y="5943600"/>
            <a:ext cx="525780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FFFF00"/>
                </a:solidFill>
              </a:rPr>
              <a:t>How lucky are we to live here?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287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ext Box 1"/>
          <p:cNvSpPr txBox="1">
            <a:spLocks noChangeArrowheads="1"/>
          </p:cNvSpPr>
          <p:nvPr/>
        </p:nvSpPr>
        <p:spPr bwMode="auto">
          <a:xfrm>
            <a:off x="533400" y="334963"/>
            <a:ext cx="82296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00"/>
                </a:solidFill>
              </a:rPr>
              <a:t>Some anomalies from the solar system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430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4" name="Text Box 1"/>
          <p:cNvSpPr txBox="1">
            <a:spLocks noChangeArrowheads="1"/>
          </p:cNvSpPr>
          <p:nvPr/>
        </p:nvSpPr>
        <p:spPr bwMode="auto">
          <a:xfrm>
            <a:off x="533400" y="334963"/>
            <a:ext cx="82296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00"/>
                </a:solidFill>
              </a:rPr>
              <a:t>Some anomalies from the solar system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430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" name="Text Box 1"/>
          <p:cNvSpPr txBox="1">
            <a:spLocks noChangeArrowheads="1"/>
          </p:cNvSpPr>
          <p:nvPr/>
        </p:nvSpPr>
        <p:spPr bwMode="auto">
          <a:xfrm>
            <a:off x="533400" y="334963"/>
            <a:ext cx="82296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00"/>
                </a:solidFill>
              </a:rPr>
              <a:t>Some anomalies from the solar system</a:t>
            </a:r>
          </a:p>
        </p:txBody>
      </p:sp>
      <p:cxnSp>
        <p:nvCxnSpPr>
          <p:cNvPr id="101379" name="Straight Arrow Connector 4"/>
          <p:cNvCxnSpPr>
            <a:cxnSpLocks noChangeShapeType="1"/>
          </p:cNvCxnSpPr>
          <p:nvPr/>
        </p:nvCxnSpPr>
        <p:spPr bwMode="auto">
          <a:xfrm flipV="1">
            <a:off x="2514600" y="2743200"/>
            <a:ext cx="2438400" cy="1066800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1380" name="Straight Arrow Connector 6"/>
          <p:cNvCxnSpPr>
            <a:cxnSpLocks noChangeShapeType="1"/>
          </p:cNvCxnSpPr>
          <p:nvPr/>
        </p:nvCxnSpPr>
        <p:spPr bwMode="auto">
          <a:xfrm flipV="1">
            <a:off x="2514600" y="3581400"/>
            <a:ext cx="2667000" cy="228600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1381" name="Straight Arrow Connector 9"/>
          <p:cNvCxnSpPr>
            <a:cxnSpLocks noChangeShapeType="1"/>
          </p:cNvCxnSpPr>
          <p:nvPr/>
        </p:nvCxnSpPr>
        <p:spPr bwMode="auto">
          <a:xfrm flipV="1">
            <a:off x="2514600" y="3124200"/>
            <a:ext cx="4191000" cy="685800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1382" name="Straight Arrow Connector 15"/>
          <p:cNvCxnSpPr>
            <a:cxnSpLocks noChangeShapeType="1"/>
          </p:cNvCxnSpPr>
          <p:nvPr/>
        </p:nvCxnSpPr>
        <p:spPr bwMode="auto">
          <a:xfrm>
            <a:off x="2514600" y="3810000"/>
            <a:ext cx="3810000" cy="228600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1383" name="Text Box 3"/>
          <p:cNvSpPr txBox="1">
            <a:spLocks noChangeArrowheads="1"/>
          </p:cNvSpPr>
          <p:nvPr/>
        </p:nvSpPr>
        <p:spPr bwMode="auto">
          <a:xfrm>
            <a:off x="381000" y="3124200"/>
            <a:ext cx="2057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How did these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come about at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the time that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they did?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430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2" name="Text Box 1"/>
          <p:cNvSpPr txBox="1">
            <a:spLocks noChangeArrowheads="1"/>
          </p:cNvSpPr>
          <p:nvPr/>
        </p:nvSpPr>
        <p:spPr bwMode="auto">
          <a:xfrm>
            <a:off x="533400" y="334963"/>
            <a:ext cx="82296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00"/>
                </a:solidFill>
              </a:rPr>
              <a:t>Some anomalies from the solar system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430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6" name="Text Box 1"/>
          <p:cNvSpPr txBox="1">
            <a:spLocks noChangeArrowheads="1"/>
          </p:cNvSpPr>
          <p:nvPr/>
        </p:nvSpPr>
        <p:spPr bwMode="auto">
          <a:xfrm>
            <a:off x="533400" y="334963"/>
            <a:ext cx="82296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00"/>
                </a:solidFill>
              </a:rPr>
              <a:t>Some anomalies from the solar system</a:t>
            </a:r>
          </a:p>
        </p:txBody>
      </p:sp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228600" y="3124200"/>
            <a:ext cx="2819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Why is Mars so small?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By rights it should be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Earth-sized.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365760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0" name="Text Box 1"/>
          <p:cNvSpPr txBox="1">
            <a:spLocks noChangeArrowheads="1"/>
          </p:cNvSpPr>
          <p:nvPr/>
        </p:nvSpPr>
        <p:spPr bwMode="auto">
          <a:xfrm>
            <a:off x="2590800" y="138113"/>
            <a:ext cx="4259263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00"/>
                </a:solidFill>
              </a:rPr>
              <a:t>Hot Jupiter Systems</a:t>
            </a:r>
          </a:p>
        </p:txBody>
      </p:sp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2438400" y="1143000"/>
            <a:ext cx="3200400" cy="365125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Look for transiting companions…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058863"/>
            <a:ext cx="8186737" cy="549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6425" cy="1139825"/>
          </a:xfrm>
        </p:spPr>
        <p:txBody>
          <a:bodyPr/>
          <a:lstStyle/>
          <a:p>
            <a:r>
              <a:rPr lang="en-US">
                <a:latin typeface="Calibri" charset="0"/>
              </a:rPr>
              <a:t>Kepler Launch March 2009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365760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4" name="Text Box 1"/>
          <p:cNvSpPr txBox="1">
            <a:spLocks noChangeArrowheads="1"/>
          </p:cNvSpPr>
          <p:nvPr/>
        </p:nvSpPr>
        <p:spPr bwMode="auto">
          <a:xfrm>
            <a:off x="2590800" y="138113"/>
            <a:ext cx="4259263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00"/>
                </a:solidFill>
              </a:rPr>
              <a:t>Hot Jupiter Systems</a:t>
            </a:r>
          </a:p>
        </p:txBody>
      </p:sp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29000"/>
            <a:ext cx="3657600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Text Box 3"/>
          <p:cNvSpPr txBox="1">
            <a:spLocks noChangeArrowheads="1"/>
          </p:cNvSpPr>
          <p:nvPr/>
        </p:nvSpPr>
        <p:spPr bwMode="auto">
          <a:xfrm>
            <a:off x="2438400" y="1143000"/>
            <a:ext cx="3200400" cy="365125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Look for transiting companions…</a:t>
            </a:r>
          </a:p>
        </p:txBody>
      </p:sp>
      <p:sp>
        <p:nvSpPr>
          <p:cNvPr id="105477" name="Text Box 3"/>
          <p:cNvSpPr txBox="1">
            <a:spLocks noChangeArrowheads="1"/>
          </p:cNvSpPr>
          <p:nvPr/>
        </p:nvSpPr>
        <p:spPr bwMode="auto">
          <a:xfrm>
            <a:off x="914400" y="6188075"/>
            <a:ext cx="2971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Consider mutual inclinations…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365760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8" name="Text Box 1"/>
          <p:cNvSpPr txBox="1">
            <a:spLocks noChangeArrowheads="1"/>
          </p:cNvSpPr>
          <p:nvPr/>
        </p:nvSpPr>
        <p:spPr bwMode="auto">
          <a:xfrm>
            <a:off x="2590800" y="138113"/>
            <a:ext cx="4259263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00"/>
                </a:solidFill>
              </a:rPr>
              <a:t>Hot Jupiter Systems</a:t>
            </a:r>
          </a:p>
        </p:txBody>
      </p:sp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29000"/>
            <a:ext cx="3657600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362200"/>
            <a:ext cx="34385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1" name="Text Box 3"/>
          <p:cNvSpPr txBox="1">
            <a:spLocks noChangeArrowheads="1"/>
          </p:cNvSpPr>
          <p:nvPr/>
        </p:nvSpPr>
        <p:spPr bwMode="auto">
          <a:xfrm>
            <a:off x="2438400" y="1143000"/>
            <a:ext cx="3200400" cy="365125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Look for transiting companions…</a:t>
            </a:r>
          </a:p>
        </p:txBody>
      </p:sp>
      <p:sp>
        <p:nvSpPr>
          <p:cNvPr id="106502" name="Text Box 3"/>
          <p:cNvSpPr txBox="1">
            <a:spLocks noChangeArrowheads="1"/>
          </p:cNvSpPr>
          <p:nvPr/>
        </p:nvSpPr>
        <p:spPr bwMode="auto">
          <a:xfrm>
            <a:off x="914400" y="6188075"/>
            <a:ext cx="2971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Consider mutual inclinations…</a:t>
            </a:r>
          </a:p>
        </p:txBody>
      </p:sp>
      <p:sp>
        <p:nvSpPr>
          <p:cNvPr id="106503" name="Text Box 3"/>
          <p:cNvSpPr txBox="1">
            <a:spLocks noChangeArrowheads="1"/>
          </p:cNvSpPr>
          <p:nvPr/>
        </p:nvSpPr>
        <p:spPr bwMode="auto">
          <a:xfrm>
            <a:off x="5334000" y="1676400"/>
            <a:ext cx="3429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000000"/>
                </a:solidFill>
              </a:rPr>
              <a:t>Look for TTVs in both</a:t>
            </a:r>
            <a:br>
              <a:rPr lang="en-US" sz="1800">
                <a:solidFill>
                  <a:srgbClr val="000000"/>
                </a:solidFill>
              </a:rPr>
            </a:br>
            <a:r>
              <a:rPr lang="en-US" sz="1800">
                <a:solidFill>
                  <a:srgbClr val="000000"/>
                </a:solidFill>
              </a:rPr>
              <a:t>hot Jupiter and super Earth systems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ext Box 1"/>
          <p:cNvSpPr txBox="1">
            <a:spLocks noChangeArrowheads="1"/>
          </p:cNvSpPr>
          <p:nvPr/>
        </p:nvSpPr>
        <p:spPr bwMode="auto">
          <a:xfrm>
            <a:off x="2590800" y="138113"/>
            <a:ext cx="4259263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00"/>
                </a:solidFill>
              </a:rPr>
              <a:t>Hot Jupiter Systems</a:t>
            </a:r>
          </a:p>
        </p:txBody>
      </p:sp>
      <p:sp>
        <p:nvSpPr>
          <p:cNvPr id="107522" name="Text Box 3"/>
          <p:cNvSpPr txBox="1">
            <a:spLocks noChangeArrowheads="1"/>
          </p:cNvSpPr>
          <p:nvPr/>
        </p:nvSpPr>
        <p:spPr bwMode="auto">
          <a:xfrm>
            <a:off x="304800" y="1524000"/>
            <a:ext cx="8382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marL="342900" indent="-3429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eaLnBrk="1" hangingPunct="1"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</a:rPr>
              <a:t>No known multiple planet systems</a:t>
            </a:r>
            <a:br>
              <a:rPr lang="en-US">
                <a:solidFill>
                  <a:srgbClr val="000000"/>
                </a:solidFill>
              </a:rPr>
            </a:br>
            <a:endParaRPr lang="en-US">
              <a:solidFill>
                <a:srgbClr val="000000"/>
              </a:solidFill>
            </a:endParaRPr>
          </a:p>
          <a:p>
            <a:pPr lvl="1" eaLnBrk="1" hangingPunct="1"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</a:rPr>
              <a:t>No evidence for companions with TTVs</a:t>
            </a:r>
            <a:br>
              <a:rPr lang="en-US">
                <a:solidFill>
                  <a:srgbClr val="000000"/>
                </a:solidFill>
              </a:rPr>
            </a:br>
            <a:endParaRPr lang="en-US">
              <a:solidFill>
                <a:srgbClr val="000000"/>
              </a:solidFill>
            </a:endParaRPr>
          </a:p>
          <a:p>
            <a:pPr lvl="1" eaLnBrk="1" hangingPunct="1"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</a:rPr>
              <a:t>No evidence for high inclination perturbers</a:t>
            </a:r>
            <a:br>
              <a:rPr lang="en-US">
                <a:solidFill>
                  <a:srgbClr val="000000"/>
                </a:solidFill>
              </a:rPr>
            </a:br>
            <a:endParaRPr lang="en-US">
              <a:solidFill>
                <a:srgbClr val="000000"/>
              </a:solidFill>
            </a:endParaRPr>
          </a:p>
          <a:p>
            <a:pPr lvl="1" eaLnBrk="1" hangingPunct="1"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</a:rPr>
              <a:t>Yet there are known multiple systems in adjacent samples</a:t>
            </a:r>
            <a:br>
              <a:rPr lang="en-US">
                <a:solidFill>
                  <a:srgbClr val="000000"/>
                </a:solidFill>
              </a:rPr>
            </a:br>
            <a:endParaRPr lang="en-US">
              <a:solidFill>
                <a:srgbClr val="000000"/>
              </a:solidFill>
            </a:endParaRPr>
          </a:p>
          <a:p>
            <a:pPr lvl="1" eaLnBrk="1" hangingPunct="1"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</a:rPr>
              <a:t>And observed TTV signals in adjacent samples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ext Box 1"/>
          <p:cNvSpPr txBox="1">
            <a:spLocks noChangeArrowheads="1"/>
          </p:cNvSpPr>
          <p:nvPr/>
        </p:nvSpPr>
        <p:spPr bwMode="auto">
          <a:xfrm>
            <a:off x="2590800" y="138113"/>
            <a:ext cx="4259263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00"/>
                </a:solidFill>
              </a:rPr>
              <a:t>Hot Jupiter Systems</a:t>
            </a:r>
          </a:p>
        </p:txBody>
      </p:sp>
      <p:sp>
        <p:nvSpPr>
          <p:cNvPr id="108546" name="Text Box 3"/>
          <p:cNvSpPr txBox="1">
            <a:spLocks noChangeArrowheads="1"/>
          </p:cNvSpPr>
          <p:nvPr/>
        </p:nvSpPr>
        <p:spPr bwMode="auto">
          <a:xfrm>
            <a:off x="304800" y="1524000"/>
            <a:ext cx="8382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marL="342900" indent="-3429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eaLnBrk="1" hangingPunct="1"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</a:rPr>
              <a:t>No known multiple planet systems</a:t>
            </a:r>
            <a:br>
              <a:rPr lang="en-US">
                <a:solidFill>
                  <a:srgbClr val="000000"/>
                </a:solidFill>
              </a:rPr>
            </a:br>
            <a:endParaRPr lang="en-US">
              <a:solidFill>
                <a:srgbClr val="000000"/>
              </a:solidFill>
            </a:endParaRPr>
          </a:p>
          <a:p>
            <a:pPr lvl="1" eaLnBrk="1" hangingPunct="1"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</a:rPr>
              <a:t>No evidence for companions with TTVs</a:t>
            </a:r>
            <a:br>
              <a:rPr lang="en-US">
                <a:solidFill>
                  <a:srgbClr val="000000"/>
                </a:solidFill>
              </a:rPr>
            </a:br>
            <a:endParaRPr lang="en-US">
              <a:solidFill>
                <a:srgbClr val="000000"/>
              </a:solidFill>
            </a:endParaRPr>
          </a:p>
          <a:p>
            <a:pPr lvl="1" eaLnBrk="1" hangingPunct="1"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</a:rPr>
              <a:t>No evidence for high inclination perturbers</a:t>
            </a:r>
            <a:br>
              <a:rPr lang="en-US">
                <a:solidFill>
                  <a:srgbClr val="000000"/>
                </a:solidFill>
              </a:rPr>
            </a:br>
            <a:endParaRPr lang="en-US">
              <a:solidFill>
                <a:srgbClr val="000000"/>
              </a:solidFill>
            </a:endParaRPr>
          </a:p>
          <a:p>
            <a:pPr lvl="1" eaLnBrk="1" hangingPunct="1"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</a:rPr>
              <a:t>Yet there are known multiple systems in adjacent samples</a:t>
            </a:r>
            <a:br>
              <a:rPr lang="en-US">
                <a:solidFill>
                  <a:srgbClr val="000000"/>
                </a:solidFill>
              </a:rPr>
            </a:br>
            <a:endParaRPr lang="en-US">
              <a:solidFill>
                <a:srgbClr val="000000"/>
              </a:solidFill>
            </a:endParaRPr>
          </a:p>
          <a:p>
            <a:pPr lvl="1" eaLnBrk="1" hangingPunct="1"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</a:rPr>
              <a:t>And observed TTV signals in adjacent samples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/>
            </a:r>
            <a:br>
              <a:rPr lang="en-US">
                <a:solidFill>
                  <a:srgbClr val="000000"/>
                </a:solidFill>
              </a:rPr>
            </a:br>
            <a:endParaRPr lang="en-US">
              <a:solidFill>
                <a:srgbClr val="000000"/>
              </a:solidFill>
            </a:endParaRPr>
          </a:p>
          <a:p>
            <a:pPr lvl="1" eaLnBrk="1" hangingPunct="1"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</a:rPr>
              <a:t>Hot Jupiters are lonely – Violence and Mayhem likely cause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050" y="1066800"/>
            <a:ext cx="42227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0" name="Text Box 1"/>
          <p:cNvSpPr txBox="1">
            <a:spLocks noChangeArrowheads="1"/>
          </p:cNvSpPr>
          <p:nvPr/>
        </p:nvSpPr>
        <p:spPr bwMode="auto">
          <a:xfrm>
            <a:off x="2057400" y="138113"/>
            <a:ext cx="51816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00"/>
                </a:solidFill>
              </a:rPr>
              <a:t>How the other 99% lives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ext Box 1"/>
          <p:cNvSpPr txBox="1">
            <a:spLocks noChangeArrowheads="1"/>
          </p:cNvSpPr>
          <p:nvPr/>
        </p:nvSpPr>
        <p:spPr bwMode="auto">
          <a:xfrm>
            <a:off x="685800" y="138113"/>
            <a:ext cx="78486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00"/>
                </a:solidFill>
              </a:rPr>
              <a:t>Architectures of Multiplanet Systems</a:t>
            </a:r>
          </a:p>
        </p:txBody>
      </p:sp>
      <p:grpSp>
        <p:nvGrpSpPr>
          <p:cNvPr id="110594" name="Group 8"/>
          <p:cNvGrpSpPr>
            <a:grpSpLocks/>
          </p:cNvGrpSpPr>
          <p:nvPr/>
        </p:nvGrpSpPr>
        <p:grpSpPr bwMode="auto">
          <a:xfrm>
            <a:off x="3733800" y="3429000"/>
            <a:ext cx="5257800" cy="2514600"/>
            <a:chOff x="3048000" y="1447800"/>
            <a:chExt cx="5257800" cy="2514600"/>
          </a:xfrm>
        </p:grpSpPr>
        <p:pic>
          <p:nvPicPr>
            <p:cNvPr id="11060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447800"/>
              <a:ext cx="3701666" cy="251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604" name="Text Box 4"/>
            <p:cNvSpPr txBox="1">
              <a:spLocks noChangeArrowheads="1"/>
            </p:cNvSpPr>
            <p:nvPr/>
          </p:nvSpPr>
          <p:spPr bwMode="auto">
            <a:xfrm>
              <a:off x="6629400" y="2438400"/>
              <a:ext cx="16764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5000" rIns="90000" bIns="45000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Calibri" charset="0"/>
                  <a:ea typeface="ＭＳ Ｐゴシック" charset="0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Calibri" charset="0"/>
                  <a:ea typeface="ＭＳ Ｐゴシック" charset="0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Calibri" charset="0"/>
                  <a:ea typeface="ＭＳ Ｐゴシック" charset="0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solidFill>
                    <a:srgbClr val="000000"/>
                  </a:solidFill>
                </a:rPr>
                <a:t>Period Ratios</a:t>
              </a:r>
            </a:p>
            <a:p>
              <a:pPr algn="ctr" eaLnBrk="1" hangingPunct="1"/>
              <a:r>
                <a:rPr lang="en-US" sz="1800">
                  <a:solidFill>
                    <a:srgbClr val="000000"/>
                  </a:solidFill>
                </a:rPr>
                <a:t>Fabrycky et al.</a:t>
              </a:r>
            </a:p>
            <a:p>
              <a:pPr algn="ctr" eaLnBrk="1" hangingPunct="1"/>
              <a:r>
                <a:rPr lang="en-US" sz="1800">
                  <a:solidFill>
                    <a:srgbClr val="000000"/>
                  </a:solidFill>
                </a:rPr>
                <a:t>(2012)</a:t>
              </a:r>
            </a:p>
          </p:txBody>
        </p:sp>
      </p:grpSp>
      <p:grpSp>
        <p:nvGrpSpPr>
          <p:cNvPr id="110595" name="Group 9"/>
          <p:cNvGrpSpPr>
            <a:grpSpLocks/>
          </p:cNvGrpSpPr>
          <p:nvPr/>
        </p:nvGrpSpPr>
        <p:grpSpPr bwMode="auto">
          <a:xfrm>
            <a:off x="3602038" y="838200"/>
            <a:ext cx="5237162" cy="2514600"/>
            <a:chOff x="3608070" y="4038600"/>
            <a:chExt cx="5237163" cy="2514600"/>
          </a:xfrm>
        </p:grpSpPr>
        <p:pic>
          <p:nvPicPr>
            <p:cNvPr id="11060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8070" y="4038600"/>
              <a:ext cx="3188653" cy="251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10602" name="Text Box 4"/>
            <p:cNvSpPr txBox="1">
              <a:spLocks noChangeArrowheads="1"/>
            </p:cNvSpPr>
            <p:nvPr/>
          </p:nvSpPr>
          <p:spPr bwMode="auto">
            <a:xfrm>
              <a:off x="6884670" y="4800600"/>
              <a:ext cx="1960563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5000" rIns="90000" bIns="45000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Calibri" charset="0"/>
                  <a:ea typeface="ＭＳ Ｐゴシック" charset="0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Calibri" charset="0"/>
                  <a:ea typeface="ＭＳ Ｐゴシック" charset="0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Calibri" charset="0"/>
                  <a:ea typeface="ＭＳ Ｐゴシック" charset="0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solidFill>
                    <a:srgbClr val="000000"/>
                  </a:solidFill>
                </a:rPr>
                <a:t>Inclination and</a:t>
              </a:r>
            </a:p>
            <a:p>
              <a:pPr algn="ctr" eaLnBrk="1" hangingPunct="1"/>
              <a:r>
                <a:rPr lang="en-US" sz="1800">
                  <a:solidFill>
                    <a:srgbClr val="000000"/>
                  </a:solidFill>
                </a:rPr>
                <a:t>Multiplicity</a:t>
              </a:r>
            </a:p>
            <a:p>
              <a:pPr algn="ctr" eaLnBrk="1" hangingPunct="1"/>
              <a:r>
                <a:rPr lang="en-US" sz="1800">
                  <a:solidFill>
                    <a:srgbClr val="000000"/>
                  </a:solidFill>
                </a:rPr>
                <a:t>Lissauer et al (2011)</a:t>
              </a:r>
            </a:p>
          </p:txBody>
        </p:sp>
      </p:grpSp>
      <p:grpSp>
        <p:nvGrpSpPr>
          <p:cNvPr id="110596" name="Group 10"/>
          <p:cNvGrpSpPr>
            <a:grpSpLocks/>
          </p:cNvGrpSpPr>
          <p:nvPr/>
        </p:nvGrpSpPr>
        <p:grpSpPr bwMode="auto">
          <a:xfrm>
            <a:off x="569913" y="914400"/>
            <a:ext cx="2630487" cy="3352800"/>
            <a:chOff x="457199" y="1752600"/>
            <a:chExt cx="2631253" cy="3352800"/>
          </a:xfrm>
        </p:grpSpPr>
        <p:pic>
          <p:nvPicPr>
            <p:cNvPr id="110599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65" y="2362200"/>
              <a:ext cx="2144889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600" name="Text Box 4"/>
            <p:cNvSpPr txBox="1">
              <a:spLocks noChangeArrowheads="1"/>
            </p:cNvSpPr>
            <p:nvPr/>
          </p:nvSpPr>
          <p:spPr bwMode="auto">
            <a:xfrm>
              <a:off x="457199" y="1752600"/>
              <a:ext cx="2631253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5000" rIns="90000" bIns="45000"/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Calibri" charset="0"/>
                  <a:ea typeface="ＭＳ Ｐゴシック" charset="0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Calibri" charset="0"/>
                  <a:ea typeface="ＭＳ Ｐゴシック" charset="0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Calibri" charset="0"/>
                  <a:ea typeface="ＭＳ Ｐゴシック" charset="0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solidFill>
                    <a:srgbClr val="000000"/>
                  </a:solidFill>
                </a:rPr>
                <a:t>Inclination and Multiplicity</a:t>
              </a:r>
            </a:p>
            <a:p>
              <a:pPr algn="ctr" eaLnBrk="1" hangingPunct="1"/>
              <a:r>
                <a:rPr lang="en-US" sz="1800">
                  <a:solidFill>
                    <a:srgbClr val="000000"/>
                  </a:solidFill>
                </a:rPr>
                <a:t>Fang and Margot (2012)</a:t>
              </a:r>
            </a:p>
          </p:txBody>
        </p:sp>
      </p:grpSp>
      <p:pic>
        <p:nvPicPr>
          <p:cNvPr id="110597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97400"/>
            <a:ext cx="32131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8" name="Text Box 4"/>
          <p:cNvSpPr txBox="1">
            <a:spLocks noChangeArrowheads="1"/>
          </p:cNvSpPr>
          <p:nvPr/>
        </p:nvSpPr>
        <p:spPr bwMode="auto">
          <a:xfrm>
            <a:off x="3276600" y="6096000"/>
            <a:ext cx="1981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000000"/>
                </a:solidFill>
              </a:rPr>
              <a:t>Size Ratios</a:t>
            </a:r>
            <a:br>
              <a:rPr lang="en-US" sz="1800">
                <a:solidFill>
                  <a:srgbClr val="000000"/>
                </a:solidFill>
              </a:rPr>
            </a:br>
            <a:r>
              <a:rPr lang="en-US" sz="1800">
                <a:solidFill>
                  <a:srgbClr val="000000"/>
                </a:solidFill>
              </a:rPr>
              <a:t>Ciardi et al. (2013)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ext Box 1"/>
          <p:cNvSpPr txBox="1">
            <a:spLocks noChangeArrowheads="1"/>
          </p:cNvSpPr>
          <p:nvPr/>
        </p:nvSpPr>
        <p:spPr bwMode="auto">
          <a:xfrm>
            <a:off x="2473325" y="300038"/>
            <a:ext cx="449897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00"/>
                </a:solidFill>
              </a:rPr>
              <a:t>Candidate Radius Comparison</a:t>
            </a:r>
          </a:p>
        </p:txBody>
      </p:sp>
      <p:sp>
        <p:nvSpPr>
          <p:cNvPr id="111618" name="Text Box 2"/>
          <p:cNvSpPr txBox="1">
            <a:spLocks noChangeArrowheads="1"/>
          </p:cNvSpPr>
          <p:nvPr/>
        </p:nvSpPr>
        <p:spPr bwMode="auto">
          <a:xfrm>
            <a:off x="581025" y="6094413"/>
            <a:ext cx="83280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CDF of candidate radius ratio (outer/inner) – Saturn/Jupiter is 0.84, Earth/Venus is 1.05.</a:t>
            </a:r>
          </a:p>
        </p:txBody>
      </p:sp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3" y="1212850"/>
            <a:ext cx="6400800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ext Box 1"/>
          <p:cNvSpPr txBox="1">
            <a:spLocks noChangeArrowheads="1"/>
          </p:cNvSpPr>
          <p:nvPr/>
        </p:nvSpPr>
        <p:spPr bwMode="auto">
          <a:xfrm>
            <a:off x="2112963" y="300038"/>
            <a:ext cx="4913312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00"/>
                </a:solidFill>
              </a:rPr>
              <a:t>Inclination Distribution</a:t>
            </a: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1027113"/>
            <a:ext cx="57975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3667" name="Text Box 3"/>
          <p:cNvSpPr txBox="1">
            <a:spLocks noChangeArrowheads="1"/>
          </p:cNvSpPr>
          <p:nvPr/>
        </p:nvSpPr>
        <p:spPr bwMode="auto">
          <a:xfrm>
            <a:off x="257175" y="5734050"/>
            <a:ext cx="86518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Probability for Kepler to find the candidate population vs inclination and number of planets</a:t>
            </a:r>
          </a:p>
        </p:txBody>
      </p:sp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3421063" y="6172200"/>
            <a:ext cx="27416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(Solar system ~1.5 degrees)</a:t>
            </a:r>
          </a:p>
        </p:txBody>
      </p:sp>
      <p:sp>
        <p:nvSpPr>
          <p:cNvPr id="113669" name="Text Box 5"/>
          <p:cNvSpPr txBox="1">
            <a:spLocks noChangeArrowheads="1"/>
          </p:cNvSpPr>
          <p:nvPr/>
        </p:nvSpPr>
        <p:spPr bwMode="auto">
          <a:xfrm>
            <a:off x="258763" y="5734050"/>
            <a:ext cx="86518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Probability for Kepler to find the candidate population vs inclination and number of planets</a:t>
            </a:r>
          </a:p>
        </p:txBody>
      </p:sp>
      <p:sp>
        <p:nvSpPr>
          <p:cNvPr id="113670" name="Text Box 6"/>
          <p:cNvSpPr txBox="1">
            <a:spLocks noChangeArrowheads="1"/>
          </p:cNvSpPr>
          <p:nvPr/>
        </p:nvSpPr>
        <p:spPr bwMode="auto">
          <a:xfrm>
            <a:off x="258763" y="5734050"/>
            <a:ext cx="86518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Probability for Kepler to find the candidate population vs inclination and number of planets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ext Box 1"/>
          <p:cNvSpPr txBox="1">
            <a:spLocks noChangeArrowheads="1"/>
          </p:cNvSpPr>
          <p:nvPr/>
        </p:nvSpPr>
        <p:spPr bwMode="auto">
          <a:xfrm>
            <a:off x="2328863" y="300038"/>
            <a:ext cx="449897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00"/>
                </a:solidFill>
              </a:rPr>
              <a:t>Resonance Proximity</a:t>
            </a:r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3" y="1181100"/>
            <a:ext cx="640080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1301750" y="6165850"/>
            <a:ext cx="688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Slope of the CDF in period ratio averaged over four adjacent candidates.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58375" cy="736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25538"/>
            <a:ext cx="8229600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itle 1"/>
          <p:cNvSpPr txBox="1">
            <a:spLocks/>
          </p:cNvSpPr>
          <p:nvPr/>
        </p:nvSpPr>
        <p:spPr bwMode="auto">
          <a:xfrm>
            <a:off x="457200" y="0"/>
            <a:ext cx="822642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000" tIns="46800" rIns="90000" bIns="46800" anchor="ctr"/>
          <a:lstStyle/>
          <a:p>
            <a:pPr algn="ctr" eaLnBrk="0" hangingPunct="0"/>
            <a:r>
              <a:rPr lang="en-US" sz="4400">
                <a:solidFill>
                  <a:srgbClr val="000000"/>
                </a:solidFill>
                <a:cs typeface="Arial Unicode MS" charset="0"/>
              </a:rPr>
              <a:t>Kepler Launch March 2009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67900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39325" cy="737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ext Box 1"/>
          <p:cNvSpPr txBox="1">
            <a:spLocks noChangeArrowheads="1"/>
          </p:cNvSpPr>
          <p:nvPr/>
        </p:nvSpPr>
        <p:spPr bwMode="auto">
          <a:xfrm>
            <a:off x="3086100" y="300038"/>
            <a:ext cx="299085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00"/>
                </a:solidFill>
              </a:rPr>
              <a:t>Kepler Future</a:t>
            </a:r>
          </a:p>
        </p:txBody>
      </p:sp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1336675" y="1209675"/>
            <a:ext cx="6721475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 typeface="Calibri" charset="0"/>
              <a:buChar char="•"/>
            </a:pPr>
            <a:r>
              <a:rPr lang="en-US">
                <a:solidFill>
                  <a:srgbClr val="000000"/>
                </a:solidFill>
              </a:rPr>
              <a:t> Kepler is moving into new regimes</a:t>
            </a:r>
          </a:p>
          <a:p>
            <a:pPr lvl="1" indent="0" eaLnBrk="1" hangingPunct="1">
              <a:buFont typeface="Calibri" charset="0"/>
              <a:buChar char="•"/>
            </a:pPr>
            <a:r>
              <a:rPr lang="en-US">
                <a:solidFill>
                  <a:srgbClr val="000000"/>
                </a:solidFill>
              </a:rPr>
              <a:t> Longer periods</a:t>
            </a:r>
          </a:p>
          <a:p>
            <a:pPr lvl="1" indent="0" eaLnBrk="1" hangingPunct="1">
              <a:buFont typeface="Calibri" charset="0"/>
              <a:buChar char="•"/>
            </a:pPr>
            <a:r>
              <a:rPr lang="en-US">
                <a:solidFill>
                  <a:srgbClr val="000000"/>
                </a:solidFill>
              </a:rPr>
              <a:t> Smaller candidates</a:t>
            </a:r>
          </a:p>
          <a:p>
            <a:pPr lvl="1" indent="0" eaLnBrk="1" hangingPunct="1">
              <a:buFont typeface="Calibri" charset="0"/>
              <a:buChar char="•"/>
            </a:pPr>
            <a:r>
              <a:rPr lang="en-US">
                <a:solidFill>
                  <a:srgbClr val="000000"/>
                </a:solidFill>
              </a:rPr>
              <a:t> More transits</a:t>
            </a:r>
          </a:p>
          <a:p>
            <a:pPr lvl="1" indent="0" eaLnBrk="1" hangingPunct="1">
              <a:buFont typeface="Calibri" charset="0"/>
              <a:buChar char="•"/>
            </a:pPr>
            <a:r>
              <a:rPr lang="en-US">
                <a:solidFill>
                  <a:srgbClr val="000000"/>
                </a:solidFill>
              </a:rPr>
              <a:t> Habitable Zones for larger stars</a:t>
            </a:r>
            <a:br>
              <a:rPr lang="en-US">
                <a:solidFill>
                  <a:srgbClr val="000000"/>
                </a:solidFill>
              </a:rPr>
            </a:br>
            <a:endParaRPr lang="en-US">
              <a:solidFill>
                <a:srgbClr val="000000"/>
              </a:solidFill>
            </a:endParaRPr>
          </a:p>
          <a:p>
            <a:pPr eaLnBrk="1" hangingPunct="1">
              <a:buFont typeface="Calibri" charset="0"/>
              <a:buChar char="•"/>
            </a:pPr>
            <a:r>
              <a:rPr lang="en-US">
                <a:solidFill>
                  <a:srgbClr val="000000"/>
                </a:solidFill>
              </a:rPr>
              <a:t> Important constraints on planet formation through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en-US">
                <a:solidFill>
                  <a:srgbClr val="000000"/>
                </a:solidFill>
              </a:rPr>
              <a:t>dynamical interactions and geometry</a:t>
            </a:r>
            <a:br>
              <a:rPr lang="en-US">
                <a:solidFill>
                  <a:srgbClr val="000000"/>
                </a:solidFill>
              </a:rPr>
            </a:br>
            <a:endParaRPr lang="en-US">
              <a:solidFill>
                <a:srgbClr val="000000"/>
              </a:solidFill>
            </a:endParaRPr>
          </a:p>
          <a:p>
            <a:pPr eaLnBrk="1" hangingPunct="1">
              <a:buFont typeface="Calibri" charset="0"/>
              <a:buChar char="•"/>
            </a:pPr>
            <a:r>
              <a:rPr lang="en-US">
                <a:solidFill>
                  <a:srgbClr val="000000"/>
                </a:solidFill>
              </a:rPr>
              <a:t> TTVs are proving an important component for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en-US">
                <a:solidFill>
                  <a:srgbClr val="000000"/>
                </a:solidFill>
              </a:rPr>
              <a:t>planet confirmation and characterization</a:t>
            </a:r>
            <a:br>
              <a:rPr lang="en-US">
                <a:solidFill>
                  <a:srgbClr val="000000"/>
                </a:solidFill>
              </a:rPr>
            </a:br>
            <a:endParaRPr lang="en-US">
              <a:solidFill>
                <a:srgbClr val="000000"/>
              </a:solidFill>
            </a:endParaRPr>
          </a:p>
          <a:p>
            <a:pPr eaLnBrk="1" hangingPunct="1">
              <a:buFont typeface="Calibri" charset="0"/>
              <a:buChar char="•"/>
            </a:pPr>
            <a:r>
              <a:rPr lang="en-US">
                <a:solidFill>
                  <a:srgbClr val="000000"/>
                </a:solidFill>
              </a:rPr>
              <a:t> Spacecraft able to operate for several more years</a:t>
            </a:r>
          </a:p>
          <a:p>
            <a:pPr lvl="1" indent="0" eaLnBrk="1" hangingPunct="1">
              <a:buFont typeface="Calibri" charset="0"/>
              <a:buChar char="•"/>
            </a:pPr>
            <a:r>
              <a:rPr lang="en-US">
                <a:solidFill>
                  <a:srgbClr val="000000"/>
                </a:solidFill>
              </a:rPr>
              <a:t> Mission was extended earlier this year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3657600" y="334963"/>
            <a:ext cx="170497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2057400" y="227013"/>
            <a:ext cx="48768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00"/>
                </a:solidFill>
                <a:cs typeface="Arial Unicode MS" charset="0"/>
              </a:rPr>
              <a:t>Planet Finding Method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3367088" y="1025525"/>
            <a:ext cx="24003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  <a:cs typeface="Arial Unicode MS" charset="0"/>
              </a:rPr>
              <a:t>Planetary Transits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935163"/>
            <a:ext cx="4672012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25605" name="Group 5"/>
          <p:cNvGrpSpPr>
            <a:grpSpLocks/>
          </p:cNvGrpSpPr>
          <p:nvPr/>
        </p:nvGrpSpPr>
        <p:grpSpPr bwMode="auto">
          <a:xfrm>
            <a:off x="590550" y="1892300"/>
            <a:ext cx="3656013" cy="3656013"/>
            <a:chOff x="372" y="1192"/>
            <a:chExt cx="2303" cy="2303"/>
          </a:xfrm>
        </p:grpSpPr>
        <p:sp>
          <p:nvSpPr>
            <p:cNvPr id="25608" name="Freeform 6"/>
            <p:cNvSpPr>
              <a:spLocks noChangeArrowheads="1"/>
            </p:cNvSpPr>
            <p:nvPr/>
          </p:nvSpPr>
          <p:spPr bwMode="auto">
            <a:xfrm>
              <a:off x="372" y="1192"/>
              <a:ext cx="2304" cy="2304"/>
            </a:xfrm>
            <a:custGeom>
              <a:avLst/>
              <a:gdLst>
                <a:gd name="T0" fmla="*/ 0 w 10161"/>
                <a:gd name="T1" fmla="*/ 0 h 10161"/>
                <a:gd name="T2" fmla="*/ 0 w 10161"/>
                <a:gd name="T3" fmla="*/ 0 h 10161"/>
                <a:gd name="T4" fmla="*/ 0 w 10161"/>
                <a:gd name="T5" fmla="*/ 0 h 10161"/>
                <a:gd name="T6" fmla="*/ 0 w 10161"/>
                <a:gd name="T7" fmla="*/ 0 h 10161"/>
                <a:gd name="T8" fmla="*/ 0 w 10161"/>
                <a:gd name="T9" fmla="*/ 0 h 101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61"/>
                <a:gd name="T16" fmla="*/ 0 h 10161"/>
                <a:gd name="T17" fmla="*/ 10161 w 10161"/>
                <a:gd name="T18" fmla="*/ 10161 h 101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61" h="10161">
                  <a:moveTo>
                    <a:pt x="5080" y="0"/>
                  </a:moveTo>
                  <a:cubicBezTo>
                    <a:pt x="7960" y="0"/>
                    <a:pt x="10160" y="2200"/>
                    <a:pt x="10160" y="5080"/>
                  </a:cubicBezTo>
                  <a:cubicBezTo>
                    <a:pt x="10160" y="7960"/>
                    <a:pt x="7960" y="10160"/>
                    <a:pt x="5080" y="10160"/>
                  </a:cubicBezTo>
                  <a:cubicBezTo>
                    <a:pt x="2200" y="10160"/>
                    <a:pt x="0" y="7960"/>
                    <a:pt x="0" y="5080"/>
                  </a:cubicBezTo>
                  <a:cubicBezTo>
                    <a:pt x="0" y="2200"/>
                    <a:pt x="2200" y="0"/>
                    <a:pt x="5080" y="0"/>
                  </a:cubicBezTo>
                </a:path>
              </a:pathLst>
            </a:custGeom>
            <a:gradFill rotWithShape="0">
              <a:gsLst>
                <a:gs pos="0">
                  <a:srgbClr val="E6FF00"/>
                </a:gs>
                <a:gs pos="100000">
                  <a:srgbClr val="FF3333"/>
                </a:gs>
              </a:gsLst>
              <a:path path="rect">
                <a:fillToRect l="50000" t="50000" r="50000" b="50000"/>
              </a:path>
            </a:gra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606" name="Group 7"/>
          <p:cNvGrpSpPr>
            <a:grpSpLocks/>
          </p:cNvGrpSpPr>
          <p:nvPr/>
        </p:nvGrpSpPr>
        <p:grpSpPr bwMode="auto">
          <a:xfrm>
            <a:off x="1227138" y="3778250"/>
            <a:ext cx="365125" cy="365125"/>
            <a:chOff x="773" y="2380"/>
            <a:chExt cx="230" cy="230"/>
          </a:xfrm>
        </p:grpSpPr>
        <p:sp>
          <p:nvSpPr>
            <p:cNvPr id="25607" name="Freeform 8"/>
            <p:cNvSpPr>
              <a:spLocks noChangeArrowheads="1"/>
            </p:cNvSpPr>
            <p:nvPr/>
          </p:nvSpPr>
          <p:spPr bwMode="auto">
            <a:xfrm>
              <a:off x="773" y="2380"/>
              <a:ext cx="231" cy="231"/>
            </a:xfrm>
            <a:custGeom>
              <a:avLst/>
              <a:gdLst>
                <a:gd name="T0" fmla="*/ 0 w 1017"/>
                <a:gd name="T1" fmla="*/ 0 h 1017"/>
                <a:gd name="T2" fmla="*/ 0 w 1017"/>
                <a:gd name="T3" fmla="*/ 0 h 1017"/>
                <a:gd name="T4" fmla="*/ 0 w 1017"/>
                <a:gd name="T5" fmla="*/ 0 h 1017"/>
                <a:gd name="T6" fmla="*/ 0 w 1017"/>
                <a:gd name="T7" fmla="*/ 0 h 1017"/>
                <a:gd name="T8" fmla="*/ 0 w 1017"/>
                <a:gd name="T9" fmla="*/ 0 h 10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7"/>
                <a:gd name="T16" fmla="*/ 0 h 1017"/>
                <a:gd name="T17" fmla="*/ 1017 w 1017"/>
                <a:gd name="T18" fmla="*/ 1017 h 10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7" h="1017">
                  <a:moveTo>
                    <a:pt x="508" y="0"/>
                  </a:moveTo>
                  <a:cubicBezTo>
                    <a:pt x="796" y="0"/>
                    <a:pt x="1016" y="220"/>
                    <a:pt x="1016" y="508"/>
                  </a:cubicBezTo>
                  <a:cubicBezTo>
                    <a:pt x="1016" y="796"/>
                    <a:pt x="796" y="1016"/>
                    <a:pt x="508" y="1016"/>
                  </a:cubicBezTo>
                  <a:cubicBezTo>
                    <a:pt x="220" y="1016"/>
                    <a:pt x="0" y="796"/>
                    <a:pt x="0" y="508"/>
                  </a:cubicBezTo>
                  <a:cubicBezTo>
                    <a:pt x="0" y="220"/>
                    <a:pt x="220" y="0"/>
                    <a:pt x="508" y="0"/>
                  </a:cubicBezTo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"/>
        <a:cs typeface="Arial Unicode MS"/>
      </a:majorFont>
      <a:minorFont>
        <a:latin typeface="Calibri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 Unicode M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38404</TotalTime>
  <Words>809</Words>
  <Application>Microsoft Macintosh PowerPoint</Application>
  <PresentationFormat>On-screen Show (4:3)</PresentationFormat>
  <Paragraphs>188</Paragraphs>
  <Slides>82</Slides>
  <Notes>18</Notes>
  <HiddenSlides>9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Office Theme</vt:lpstr>
      <vt:lpstr>PowerPoint Presentation</vt:lpstr>
      <vt:lpstr>August 15, 2013</vt:lpstr>
      <vt:lpstr>PowerPoint Presentation</vt:lpstr>
      <vt:lpstr>PowerPoint Presentation</vt:lpstr>
      <vt:lpstr>Kepler’s view of the Sky</vt:lpstr>
      <vt:lpstr>Launch Vehicle</vt:lpstr>
      <vt:lpstr>Kepler Launch March 2009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Jason H. Steffen</cp:lastModifiedBy>
  <cp:revision>691</cp:revision>
  <cp:lastPrinted>1601-01-01T00:00:00Z</cp:lastPrinted>
  <dcterms:created xsi:type="dcterms:W3CDTF">2006-08-16T00:00:00Z</dcterms:created>
  <dcterms:modified xsi:type="dcterms:W3CDTF">2013-08-16T08:48:06Z</dcterms:modified>
</cp:coreProperties>
</file>